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637" r:id="rId3"/>
    <p:sldId id="493" r:id="rId4"/>
    <p:sldId id="681" r:id="rId5"/>
    <p:sldId id="676" r:id="rId6"/>
    <p:sldId id="677" r:id="rId7"/>
    <p:sldId id="678" r:id="rId8"/>
    <p:sldId id="679" r:id="rId9"/>
    <p:sldId id="645" r:id="rId10"/>
    <p:sldId id="639" r:id="rId11"/>
    <p:sldId id="640" r:id="rId12"/>
    <p:sldId id="641" r:id="rId13"/>
    <p:sldId id="642" r:id="rId14"/>
    <p:sldId id="643" r:id="rId15"/>
    <p:sldId id="644" r:id="rId16"/>
    <p:sldId id="647" r:id="rId17"/>
    <p:sldId id="648" r:id="rId18"/>
    <p:sldId id="649" r:id="rId19"/>
    <p:sldId id="650" r:id="rId20"/>
    <p:sldId id="651" r:id="rId21"/>
    <p:sldId id="652" r:id="rId22"/>
    <p:sldId id="653" r:id="rId23"/>
    <p:sldId id="654" r:id="rId24"/>
    <p:sldId id="655" r:id="rId25"/>
    <p:sldId id="656" r:id="rId26"/>
    <p:sldId id="657" r:id="rId27"/>
    <p:sldId id="658" r:id="rId28"/>
    <p:sldId id="659" r:id="rId29"/>
    <p:sldId id="660" r:id="rId30"/>
    <p:sldId id="661" r:id="rId31"/>
    <p:sldId id="662" r:id="rId32"/>
    <p:sldId id="663" r:id="rId33"/>
    <p:sldId id="664" r:id="rId34"/>
    <p:sldId id="665" r:id="rId35"/>
    <p:sldId id="666" r:id="rId36"/>
    <p:sldId id="667" r:id="rId37"/>
    <p:sldId id="668" r:id="rId38"/>
    <p:sldId id="669" r:id="rId39"/>
    <p:sldId id="646" r:id="rId40"/>
    <p:sldId id="671" r:id="rId41"/>
    <p:sldId id="672" r:id="rId42"/>
    <p:sldId id="673" r:id="rId43"/>
    <p:sldId id="674" r:id="rId44"/>
    <p:sldId id="675" r:id="rId45"/>
    <p:sldId id="670" r:id="rId46"/>
    <p:sldId id="533" r:id="rId47"/>
    <p:sldId id="534" r:id="rId48"/>
    <p:sldId id="682" r:id="rId49"/>
    <p:sldId id="559" r:id="rId50"/>
    <p:sldId id="560" r:id="rId51"/>
    <p:sldId id="561" r:id="rId52"/>
    <p:sldId id="562" r:id="rId53"/>
    <p:sldId id="563" r:id="rId54"/>
    <p:sldId id="684" r:id="rId55"/>
    <p:sldId id="569" r:id="rId56"/>
    <p:sldId id="570" r:id="rId57"/>
    <p:sldId id="571" r:id="rId58"/>
    <p:sldId id="572" r:id="rId59"/>
    <p:sldId id="573" r:id="rId60"/>
    <p:sldId id="574" r:id="rId61"/>
    <p:sldId id="575" r:id="rId62"/>
    <p:sldId id="576" r:id="rId63"/>
    <p:sldId id="577" r:id="rId64"/>
    <p:sldId id="685" r:id="rId65"/>
    <p:sldId id="586" r:id="rId66"/>
    <p:sldId id="592" r:id="rId67"/>
    <p:sldId id="597" r:id="rId68"/>
    <p:sldId id="686" r:id="rId69"/>
    <p:sldId id="638" r:id="rId70"/>
    <p:sldId id="442" r:id="rId71"/>
  </p:sldIdLst>
  <p:sldSz cx="9906000" cy="6858000" type="A4"/>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0000FF"/>
    <a:srgbClr val="FFFFCC"/>
    <a:srgbClr val="99FF99"/>
    <a:srgbClr val="CC99FF"/>
    <a:srgbClr val="FF0000"/>
    <a:srgbClr val="33CC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06" autoAdjust="0"/>
    <p:restoredTop sz="87584" autoAdjust="0"/>
  </p:normalViewPr>
  <p:slideViewPr>
    <p:cSldViewPr>
      <p:cViewPr varScale="1">
        <p:scale>
          <a:sx n="47" d="100"/>
          <a:sy n="47" d="100"/>
        </p:scale>
        <p:origin x="208" y="1096"/>
      </p:cViewPr>
      <p:guideLst>
        <p:guide orient="horz" pos="2160"/>
        <p:guide pos="3120"/>
      </p:guideLst>
    </p:cSldViewPr>
  </p:slideViewPr>
  <p:outlineViewPr>
    <p:cViewPr>
      <p:scale>
        <a:sx n="33" d="100"/>
        <a:sy n="33" d="100"/>
      </p:scale>
      <p:origin x="0" y="57156"/>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60.xml"/><Relationship Id="rId2" Type="http://schemas.openxmlformats.org/officeDocument/2006/relationships/slide" Target="slides/slide61.xml"/><Relationship Id="rId3"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 Id="rId3" Type="http://schemas.openxmlformats.org/officeDocument/2006/relationships/image" Target="../media/image7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5" Type="http://schemas.openxmlformats.org/officeDocument/2006/relationships/image" Target="../media/image83.wmf"/><Relationship Id="rId1" Type="http://schemas.openxmlformats.org/officeDocument/2006/relationships/image" Target="../media/image79.emf"/><Relationship Id="rId2" Type="http://schemas.openxmlformats.org/officeDocument/2006/relationships/image" Target="../media/image8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emf"/><Relationship Id="rId2" Type="http://schemas.openxmlformats.org/officeDocument/2006/relationships/image" Target="../media/image86.wmf"/><Relationship Id="rId3" Type="http://schemas.openxmlformats.org/officeDocument/2006/relationships/image" Target="../media/image8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6.wmf"/><Relationship Id="rId4" Type="http://schemas.openxmlformats.org/officeDocument/2006/relationships/image" Target="../media/image97.wmf"/><Relationship Id="rId5" Type="http://schemas.openxmlformats.org/officeDocument/2006/relationships/image" Target="../media/image98.wmf"/><Relationship Id="rId6" Type="http://schemas.openxmlformats.org/officeDocument/2006/relationships/image" Target="../media/image99.wmf"/><Relationship Id="rId1" Type="http://schemas.openxmlformats.org/officeDocument/2006/relationships/image" Target="../media/image94.wmf"/><Relationship Id="rId2"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6.wmf"/><Relationship Id="rId2" Type="http://schemas.openxmlformats.org/officeDocument/2006/relationships/image" Target="../media/image9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7.wmf"/><Relationship Id="rId2"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 Id="rId3"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32.emf"/><Relationship Id="rId6" Type="http://schemas.openxmlformats.org/officeDocument/2006/relationships/image" Target="../media/image40.wmf"/><Relationship Id="rId1" Type="http://schemas.openxmlformats.org/officeDocument/2006/relationships/image" Target="../media/image36.emf"/><Relationship Id="rId2"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 Id="rId3" Type="http://schemas.openxmlformats.org/officeDocument/2006/relationships/image" Target="../media/image4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A291321C-2CF7-4780-95AF-6AC728BE812F}" type="datetimeFigureOut">
              <a:rPr lang="zh-CN" altLang="en-US"/>
              <a:pPr>
                <a:defRPr/>
              </a:pPr>
              <a:t>16/7/20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宋体" pitchFamily="2" charset="-122"/>
              </a:defRPr>
            </a:lvl1pPr>
          </a:lstStyle>
          <a:p>
            <a:pPr>
              <a:defRPr/>
            </a:pPr>
            <a:fld id="{BD8F2D36-2994-4FF3-8624-4C4897FB05A0}" type="slidenum">
              <a:rPr lang="zh-CN" altLang="en-US"/>
              <a:pPr>
                <a:defRPr/>
              </a:pPr>
              <a:t>‹#›</a:t>
            </a:fld>
            <a:endParaRPr lang="zh-CN" altLang="en-US"/>
          </a:p>
        </p:txBody>
      </p:sp>
    </p:spTree>
    <p:extLst>
      <p:ext uri="{BB962C8B-B14F-4D97-AF65-F5344CB8AC3E}">
        <p14:creationId xmlns:p14="http://schemas.microsoft.com/office/powerpoint/2010/main" val="1399135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9396"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1E96B773-F572-435B-BB7B-091B1E6DF2FD}" type="slidenum">
              <a:rPr lang="en-US" altLang="zh-CN"/>
              <a:pPr>
                <a:defRPr/>
              </a:pPr>
              <a:t>‹#›</a:t>
            </a:fld>
            <a:endParaRPr lang="en-US" altLang="zh-CN"/>
          </a:p>
        </p:txBody>
      </p:sp>
    </p:spTree>
    <p:extLst>
      <p:ext uri="{BB962C8B-B14F-4D97-AF65-F5344CB8AC3E}">
        <p14:creationId xmlns:p14="http://schemas.microsoft.com/office/powerpoint/2010/main" val="16690803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r>
              <a:rPr lang="en-US" altLang="zh-CN" b="1" dirty="0" smtClean="0">
                <a:ea typeface="宋体" charset="-122"/>
              </a:rPr>
              <a:t>John Ross Quinlan (Sydney</a:t>
            </a:r>
            <a:r>
              <a:rPr lang="en-US" altLang="zh-CN" b="1" baseline="0" dirty="0" smtClean="0">
                <a:ea typeface="宋体" charset="-122"/>
              </a:rPr>
              <a:t> U.-&gt;</a:t>
            </a:r>
            <a:r>
              <a:rPr lang="en-US" altLang="zh-CN" b="1" dirty="0" err="1" smtClean="0">
                <a:ea typeface="宋体" charset="-122"/>
              </a:rPr>
              <a:t>RuleQuest</a:t>
            </a:r>
            <a:r>
              <a:rPr lang="en-US" altLang="zh-CN" b="1" dirty="0" smtClean="0">
                <a:ea typeface="宋体" charset="-122"/>
              </a:rPr>
              <a:t>)</a:t>
            </a:r>
          </a:p>
          <a:p>
            <a:endParaRPr lang="en-US" altLang="zh-CN" b="1" dirty="0" smtClean="0">
              <a:ea typeface="宋体" charset="-122"/>
            </a:endParaRPr>
          </a:p>
          <a:p>
            <a:r>
              <a:rPr lang="en-US" altLang="zh-CN" b="1" dirty="0" err="1" smtClean="0">
                <a:ea typeface="宋体" charset="-122"/>
              </a:rPr>
              <a:t>Svm</a:t>
            </a:r>
            <a:r>
              <a:rPr lang="en-US" altLang="zh-CN" b="1" dirty="0" smtClean="0">
                <a:ea typeface="宋体" charset="-122"/>
              </a:rPr>
              <a:t>: John </a:t>
            </a:r>
            <a:r>
              <a:rPr lang="en-US" altLang="zh-CN" b="1" dirty="0" err="1" smtClean="0">
                <a:ea typeface="宋体" charset="-122"/>
              </a:rPr>
              <a:t>Shawe</a:t>
            </a:r>
            <a:r>
              <a:rPr lang="en-US" altLang="zh-CN" b="1" dirty="0" smtClean="0">
                <a:ea typeface="宋体" charset="-122"/>
              </a:rPr>
              <a:t>-Taylor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ea typeface="宋体" charset="-122"/>
              </a:rPr>
              <a:t>Deep learning: </a:t>
            </a:r>
            <a:r>
              <a:rPr lang="en-US" altLang="zh-CN" b="1" dirty="0" smtClean="0">
                <a:ea typeface="宋体" charset="-122"/>
                <a:hlinkClick r:id="rId3" invalidUrl="http://arnetminer.org/viewperson.do?naid=996398&amp;name=Geoffrey Hinton"/>
              </a:rPr>
              <a:t>Geoffrey </a:t>
            </a:r>
            <a:r>
              <a:rPr lang="en-US" altLang="zh-CN" b="1" dirty="0" smtClean="0">
                <a:ea typeface="宋体" charset="-122"/>
                <a:hlinkClick r:id="rId4" invalidUrl="http://arnetminer.org/viewperson.do?naid=996398&amp;name=Geoffrey Hinton"/>
              </a:rPr>
              <a:t>Hinton</a:t>
            </a:r>
            <a:r>
              <a:rPr lang="en-US" altLang="zh-CN" b="1" dirty="0" smtClean="0">
                <a:ea typeface="宋体" charset="-122"/>
              </a:rPr>
              <a:t> (DNN),</a:t>
            </a:r>
            <a:r>
              <a:rPr lang="en-US" altLang="zh-CN" b="1" baseline="0" dirty="0" smtClean="0">
                <a:ea typeface="宋体" charset="-122"/>
              </a:rPr>
              <a:t> </a:t>
            </a:r>
            <a:r>
              <a:rPr lang="en-US" altLang="zh-CN" b="1" baseline="0" dirty="0" err="1" smtClean="0">
                <a:ea typeface="宋体" charset="-122"/>
              </a:rPr>
              <a:t>Yoshua</a:t>
            </a:r>
            <a:r>
              <a:rPr lang="en-US" altLang="zh-CN" b="1" baseline="0" dirty="0" smtClean="0">
                <a:ea typeface="宋体" charset="-122"/>
              </a:rPr>
              <a:t> </a:t>
            </a:r>
            <a:r>
              <a:rPr lang="en-US" altLang="zh-CN" b="1" baseline="0" dirty="0" err="1" smtClean="0">
                <a:ea typeface="宋体" charset="-122"/>
              </a:rPr>
              <a:t>Bengio</a:t>
            </a:r>
            <a:r>
              <a:rPr lang="en-US" altLang="zh-CN" b="1" baseline="0" dirty="0" smtClean="0">
                <a:ea typeface="宋体" charset="-122"/>
              </a:rPr>
              <a:t> (DNN), Andrew Ng, Yann </a:t>
            </a:r>
            <a:r>
              <a:rPr lang="en-US" altLang="zh-CN" b="1" baseline="0" dirty="0" err="1" smtClean="0">
                <a:ea typeface="宋体" charset="-122"/>
              </a:rPr>
              <a:t>LeCun</a:t>
            </a:r>
            <a:r>
              <a:rPr lang="en-US" altLang="zh-CN" b="1" baseline="0" dirty="0" smtClean="0">
                <a:ea typeface="宋体" charset="-122"/>
              </a:rPr>
              <a:t> (CNN)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ea typeface="宋体" charset="-122"/>
            </a:endParaRPr>
          </a:p>
          <a:p>
            <a:r>
              <a:rPr lang="en-US" altLang="zh-CN" b="1" dirty="0" smtClean="0">
                <a:ea typeface="宋体" charset="-122"/>
              </a:rPr>
              <a:t>TM: </a:t>
            </a:r>
            <a:r>
              <a:rPr lang="en-US" altLang="zh-CN" b="1" dirty="0" err="1" smtClean="0">
                <a:ea typeface="宋体" charset="-122"/>
              </a:rPr>
              <a:t>thomas</a:t>
            </a:r>
            <a:r>
              <a:rPr lang="en-US" altLang="zh-CN" b="1" dirty="0" smtClean="0">
                <a:ea typeface="宋体" charset="-122"/>
              </a:rPr>
              <a:t> </a:t>
            </a:r>
            <a:r>
              <a:rPr lang="en-US" altLang="zh-CN" b="1" dirty="0" err="1" smtClean="0">
                <a:ea typeface="宋体" charset="-122"/>
              </a:rPr>
              <a:t>hofmann</a:t>
            </a:r>
            <a:r>
              <a:rPr lang="en-US" altLang="zh-CN" b="1" baseline="0" dirty="0" smtClean="0">
                <a:ea typeface="宋体" charset="-122"/>
              </a:rPr>
              <a:t>, </a:t>
            </a:r>
            <a:r>
              <a:rPr lang="en-US" altLang="zh-CN" b="1" dirty="0" err="1" smtClean="0">
                <a:ea typeface="宋体" charset="-122"/>
              </a:rPr>
              <a:t>Padhraic</a:t>
            </a:r>
            <a:r>
              <a:rPr lang="en-US" altLang="zh-CN" b="1" dirty="0" smtClean="0">
                <a:ea typeface="宋体" charset="-122"/>
              </a:rPr>
              <a:t> Smyth, </a:t>
            </a:r>
          </a:p>
          <a:p>
            <a:endParaRPr lang="en-US" altLang="zh-CN" b="1" dirty="0" smtClean="0">
              <a:ea typeface="宋体" charset="-122"/>
            </a:endParaRPr>
          </a:p>
          <a:p>
            <a:r>
              <a:rPr lang="en-US" altLang="zh-CN" b="1" dirty="0" smtClean="0">
                <a:ea typeface="宋体" charset="-122"/>
              </a:rPr>
              <a:t>HMM:</a:t>
            </a:r>
            <a:r>
              <a:rPr lang="en-US" altLang="zh-CN" b="1" baseline="0" dirty="0" smtClean="0">
                <a:ea typeface="宋体" charset="-122"/>
              </a:rPr>
              <a:t> math (Leonard Esau Baum), </a:t>
            </a:r>
          </a:p>
          <a:p>
            <a:endParaRPr lang="en-US" altLang="zh-CN" b="1" dirty="0" smtClean="0">
              <a:ea typeface="宋体" charset="-122"/>
            </a:endParaRPr>
          </a:p>
          <a:p>
            <a:r>
              <a:rPr lang="en-US" altLang="zh-CN" b="1" dirty="0" smtClean="0">
                <a:ea typeface="宋体" charset="-122"/>
              </a:rPr>
              <a:t>GM: Brendan J. Frey, </a:t>
            </a:r>
            <a:r>
              <a:rPr lang="en-US" altLang="zh-CN" b="1" dirty="0" err="1" smtClean="0">
                <a:ea typeface="宋体" charset="-122"/>
              </a:rPr>
              <a:t>Zoubin</a:t>
            </a:r>
            <a:r>
              <a:rPr lang="en-US" altLang="zh-CN" b="1" dirty="0" smtClean="0">
                <a:ea typeface="宋体" charset="-122"/>
              </a:rPr>
              <a:t> </a:t>
            </a:r>
            <a:r>
              <a:rPr lang="en-US" altLang="zh-CN" b="1" dirty="0" err="1" smtClean="0">
                <a:ea typeface="宋体" charset="-122"/>
              </a:rPr>
              <a:t>Ghahramani</a:t>
            </a:r>
            <a:r>
              <a:rPr lang="en-US" altLang="zh-CN" b="1" dirty="0" smtClean="0">
                <a:ea typeface="宋体" charset="-122"/>
              </a:rPr>
              <a:t> (Iran, in Cambridge), </a:t>
            </a:r>
            <a:r>
              <a:rPr lang="en-US" altLang="zh-CN" dirty="0" err="1" smtClean="0">
                <a:ea typeface="宋体" charset="-122"/>
              </a:rPr>
              <a:t>daphne</a:t>
            </a:r>
            <a:r>
              <a:rPr lang="en-US" altLang="zh-CN" dirty="0" smtClean="0">
                <a:ea typeface="宋体" charset="-122"/>
              </a:rPr>
              <a:t> </a:t>
            </a:r>
            <a:r>
              <a:rPr lang="en-US" altLang="zh-CN" dirty="0" err="1" smtClean="0">
                <a:ea typeface="宋体" charset="-122"/>
              </a:rPr>
              <a:t>koller</a:t>
            </a:r>
            <a:r>
              <a:rPr lang="en-US" altLang="zh-CN" dirty="0" smtClean="0">
                <a:ea typeface="宋体" charset="-122"/>
              </a:rPr>
              <a:t>, Michael</a:t>
            </a:r>
            <a:r>
              <a:rPr lang="en-US" altLang="zh-CN" baseline="0" dirty="0" smtClean="0">
                <a:ea typeface="宋体" charset="-122"/>
              </a:rPr>
              <a:t> Jordan </a:t>
            </a:r>
            <a:endParaRPr lang="zh-CN" altLang="en-US" dirty="0" smtClean="0">
              <a:ea typeface="宋体" charset="-122"/>
            </a:endParaRPr>
          </a:p>
        </p:txBody>
      </p:sp>
      <p:sp>
        <p:nvSpPr>
          <p:cNvPr id="90116" name="灯片编号占位符 3"/>
          <p:cNvSpPr>
            <a:spLocks noGrp="1"/>
          </p:cNvSpPr>
          <p:nvPr>
            <p:ph type="sldNum" sz="quarter" idx="5"/>
          </p:nvPr>
        </p:nvSpPr>
        <p:spPr>
          <a:noFill/>
        </p:spPr>
        <p:txBody>
          <a:bodyPr/>
          <a:lstStyle/>
          <a:p>
            <a:fld id="{E3DCEAF3-D58C-4B86-9E2E-F2DDD9535D3C}" type="slidenum">
              <a:rPr lang="en-US" altLang="zh-CN" smtClean="0">
                <a:ea typeface="宋体" charset="-122"/>
              </a:rPr>
              <a:pPr/>
              <a:t>2</a:t>
            </a:fld>
            <a:endParaRPr lang="en-US" altLang="zh-CN" smtClean="0">
              <a:ea typeface="宋体" charset="-122"/>
            </a:endParaRPr>
          </a:p>
        </p:txBody>
      </p:sp>
    </p:spTree>
    <p:extLst>
      <p:ext uri="{BB962C8B-B14F-4D97-AF65-F5344CB8AC3E}">
        <p14:creationId xmlns:p14="http://schemas.microsoft.com/office/powerpoint/2010/main" val="2020891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p:spPr>
        <p:txBody>
          <a:bodyPr/>
          <a:lstStyle/>
          <a:p>
            <a:r>
              <a:rPr lang="zh-CN" altLang="en-US" smtClean="0">
                <a:latin typeface="Arial" pitchFamily="34" charset="0"/>
              </a:rPr>
              <a:t>这里用一个图例来说明交叉验证方法的过程，这是一个</a:t>
            </a:r>
            <a:r>
              <a:rPr lang="en-US" altLang="zh-CN" smtClean="0">
                <a:latin typeface="Arial" pitchFamily="34" charset="0"/>
              </a:rPr>
              <a:t>5-</a:t>
            </a:r>
            <a:r>
              <a:rPr lang="zh-CN" altLang="en-US" smtClean="0">
                <a:latin typeface="Arial" pitchFamily="34" charset="0"/>
              </a:rPr>
              <a:t>折交叉验证方法，首先将数据均分为</a:t>
            </a:r>
            <a:r>
              <a:rPr lang="en-US" altLang="zh-CN" smtClean="0">
                <a:latin typeface="Arial" pitchFamily="34" charset="0"/>
              </a:rPr>
              <a:t>5</a:t>
            </a:r>
            <a:r>
              <a:rPr lang="zh-CN" altLang="en-US" smtClean="0">
                <a:latin typeface="Arial" pitchFamily="34" charset="0"/>
              </a:rPr>
              <a:t>份，然后执行</a:t>
            </a:r>
            <a:r>
              <a:rPr lang="en-US" altLang="zh-CN" smtClean="0">
                <a:latin typeface="Arial" pitchFamily="34" charset="0"/>
              </a:rPr>
              <a:t>5</a:t>
            </a:r>
            <a:r>
              <a:rPr lang="zh-CN" altLang="en-US" smtClean="0">
                <a:latin typeface="Arial" pitchFamily="34" charset="0"/>
              </a:rPr>
              <a:t>次</a:t>
            </a:r>
            <a:endParaRPr lang="en-US" altLang="zh-CN" smtClean="0">
              <a:latin typeface="Arial" pitchFamily="34" charset="0"/>
            </a:endParaRPr>
          </a:p>
          <a:p>
            <a:r>
              <a:rPr lang="zh-CN" altLang="en-US" smtClean="0">
                <a:latin typeface="Arial" pitchFamily="34" charset="0"/>
              </a:rPr>
              <a:t>第一次的时候取第一份作为测试集，其他四分作为训练集，然后评估训练得到的模型的精度，</a:t>
            </a:r>
            <a:endParaRPr lang="en-US" altLang="zh-CN" smtClean="0">
              <a:latin typeface="Arial" pitchFamily="34" charset="0"/>
            </a:endParaRPr>
          </a:p>
          <a:p>
            <a:r>
              <a:rPr lang="zh-CN" altLang="en-US" smtClean="0">
                <a:latin typeface="Arial" pitchFamily="34" charset="0"/>
              </a:rPr>
              <a:t>第二次则取第二份作为测试集，依次类推。最后</a:t>
            </a:r>
            <a:r>
              <a:rPr lang="en-US" altLang="zh-CN" smtClean="0">
                <a:latin typeface="Arial" pitchFamily="34" charset="0"/>
              </a:rPr>
              <a:t>5</a:t>
            </a:r>
            <a:r>
              <a:rPr lang="zh-CN" altLang="en-US" smtClean="0">
                <a:latin typeface="Arial" pitchFamily="34" charset="0"/>
              </a:rPr>
              <a:t>次实验的平均值作为分类模型在该数据集上的精度。</a:t>
            </a:r>
          </a:p>
        </p:txBody>
      </p:sp>
      <p:sp>
        <p:nvSpPr>
          <p:cNvPr id="16388" name="灯片编号占位符 3"/>
          <p:cNvSpPr>
            <a:spLocks noGrp="1"/>
          </p:cNvSpPr>
          <p:nvPr>
            <p:ph type="sldNum" sz="quarter" idx="5"/>
          </p:nvPr>
        </p:nvSpPr>
        <p:spPr>
          <a:noFill/>
        </p:spPr>
        <p:txBody>
          <a:bodyPr/>
          <a:lstStyle/>
          <a:p>
            <a:fld id="{A8DB9564-D002-414C-927B-676C49F76DD9}" type="slidenum">
              <a:rPr lang="en-US" altLang="zh-CN" smtClean="0">
                <a:latin typeface="Arial" pitchFamily="34" charset="0"/>
              </a:rPr>
              <a:pPr/>
              <a:t>20</a:t>
            </a:fld>
            <a:endParaRPr lang="en-US" altLang="zh-CN" smtClean="0">
              <a:latin typeface="Arial" pitchFamily="34" charset="0"/>
            </a:endParaRPr>
          </a:p>
        </p:txBody>
      </p:sp>
    </p:spTree>
    <p:extLst>
      <p:ext uri="{BB962C8B-B14F-4D97-AF65-F5344CB8AC3E}">
        <p14:creationId xmlns:p14="http://schemas.microsoft.com/office/powerpoint/2010/main" val="1490696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73732" name="灯片编号占位符 3"/>
          <p:cNvSpPr>
            <a:spLocks noGrp="1"/>
          </p:cNvSpPr>
          <p:nvPr>
            <p:ph type="sldNum" sz="quarter" idx="5"/>
          </p:nvPr>
        </p:nvSpPr>
        <p:spPr>
          <a:noFill/>
        </p:spPr>
        <p:txBody>
          <a:bodyPr/>
          <a:lstStyle/>
          <a:p>
            <a:fld id="{06BFE308-A012-4B11-AC5E-5CE38F6ED2B2}" type="slidenum">
              <a:rPr lang="en-US" altLang="zh-CN" smtClean="0">
                <a:latin typeface="Arial" pitchFamily="34" charset="0"/>
              </a:rPr>
              <a:pPr/>
              <a:t>42</a:t>
            </a:fld>
            <a:endParaRPr lang="en-US" altLang="zh-CN" smtClean="0">
              <a:latin typeface="Arial" pitchFamily="34" charset="0"/>
            </a:endParaRPr>
          </a:p>
        </p:txBody>
      </p:sp>
    </p:spTree>
    <p:extLst>
      <p:ext uri="{BB962C8B-B14F-4D97-AF65-F5344CB8AC3E}">
        <p14:creationId xmlns:p14="http://schemas.microsoft.com/office/powerpoint/2010/main" val="163321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mtClean="0"/>
              <a:t>We  get predicted value y as 0 or 1 when we  use linear regression, since            will take values &gt;1 or &lt; 0. </a:t>
            </a:r>
          </a:p>
          <a:p>
            <a:r>
              <a:rPr lang="en-US" altLang="zh-CN" smtClean="0"/>
              <a:t>If we want predicted value 1&gt;y &gt;0, change the hypotheses             to g(z) which is called logistic function or sigmoid function.</a:t>
            </a:r>
          </a:p>
          <a:p>
            <a:endParaRPr lang="zh-CN" altLang="en-US"/>
          </a:p>
        </p:txBody>
      </p:sp>
      <p:sp>
        <p:nvSpPr>
          <p:cNvPr id="4" name="灯片编号占位符 3"/>
          <p:cNvSpPr>
            <a:spLocks noGrp="1"/>
          </p:cNvSpPr>
          <p:nvPr>
            <p:ph type="sldNum" sz="quarter" idx="10"/>
          </p:nvPr>
        </p:nvSpPr>
        <p:spPr/>
        <p:txBody>
          <a:bodyPr/>
          <a:lstStyle/>
          <a:p>
            <a:pPr>
              <a:defRPr/>
            </a:pPr>
            <a:fld id="{1E96B773-F572-435B-BB7B-091B1E6DF2FD}" type="slidenum">
              <a:rPr lang="en-US" altLang="zh-CN" smtClean="0"/>
              <a:pPr>
                <a:defRPr/>
              </a:pPr>
              <a:t>46</a:t>
            </a:fld>
            <a:endParaRPr lang="en-US" altLang="zh-CN"/>
          </a:p>
        </p:txBody>
      </p:sp>
    </p:spTree>
    <p:extLst>
      <p:ext uri="{BB962C8B-B14F-4D97-AF65-F5344CB8AC3E}">
        <p14:creationId xmlns:p14="http://schemas.microsoft.com/office/powerpoint/2010/main" val="1679090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9FDAB67C-8119-4E64-A8CC-765A1E8C804E}" type="slidenum">
              <a:rPr lang="zh-CN" altLang="en-US" smtClean="0">
                <a:latin typeface="Arial" pitchFamily="34" charset="0"/>
              </a:rPr>
              <a:pPr/>
              <a:t>49</a:t>
            </a:fld>
            <a:endParaRPr lang="en-US" altLang="zh-CN" smtClean="0">
              <a:latin typeface="Arial"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209930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CF548459-3AF6-4410-A2A7-A68EA121B1D9}" type="slidenum">
              <a:rPr lang="zh-CN" altLang="en-US" smtClean="0">
                <a:latin typeface="Arial" pitchFamily="34" charset="0"/>
              </a:rPr>
              <a:pPr/>
              <a:t>50</a:t>
            </a:fld>
            <a:endParaRPr lang="en-US" altLang="zh-CN" smtClean="0">
              <a:latin typeface="Arial"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501609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DEF4FA5-9E7C-49ED-8A98-488A4D82C1BB}" type="slidenum">
              <a:rPr lang="zh-CN" altLang="en-US" smtClean="0">
                <a:latin typeface="Arial" pitchFamily="34" charset="0"/>
              </a:rPr>
              <a:pPr/>
              <a:t>51</a:t>
            </a:fld>
            <a:endParaRPr lang="en-US" altLang="zh-CN" smtClean="0">
              <a:latin typeface="Arial"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670140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1BBDF58-7073-4FCD-9595-C2B3C1BE440F}" type="slidenum">
              <a:rPr lang="zh-CN" altLang="en-US" smtClean="0">
                <a:latin typeface="Arial" pitchFamily="34" charset="0"/>
              </a:rPr>
              <a:pPr/>
              <a:t>52</a:t>
            </a:fld>
            <a:endParaRPr lang="en-US" altLang="zh-CN" smtClean="0">
              <a:latin typeface="Arial"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8113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2BFB394-21E5-414D-B9C4-74F83682D7D8}" type="slidenum">
              <a:rPr lang="zh-CN" altLang="en-US" smtClean="0">
                <a:latin typeface="Arial" pitchFamily="34" charset="0"/>
              </a:rPr>
              <a:pPr/>
              <a:t>53</a:t>
            </a:fld>
            <a:endParaRPr lang="en-US" altLang="zh-CN" smtClean="0">
              <a:latin typeface="Arial"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340776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FD650EE-5A62-40AF-9E0A-808AF31257FB}" type="slidenum">
              <a:rPr lang="zh-CN" altLang="en-US" smtClean="0">
                <a:latin typeface="Arial" pitchFamily="34" charset="0"/>
              </a:rPr>
              <a:pPr/>
              <a:t>55</a:t>
            </a:fld>
            <a:endParaRPr lang="en-US" altLang="zh-CN" smtClean="0">
              <a:latin typeface="Arial" pitchFamily="34" charset="0"/>
            </a:endParaRPr>
          </a:p>
        </p:txBody>
      </p:sp>
      <p:sp>
        <p:nvSpPr>
          <p:cNvPr id="74755" name="Rectangle 2"/>
          <p:cNvSpPr>
            <a:spLocks noGrp="1" noRot="1" noChangeAspect="1" noChangeArrowheads="1" noTextEdit="1"/>
          </p:cNvSpPr>
          <p:nvPr>
            <p:ph type="sldImg"/>
          </p:nvPr>
        </p:nvSpPr>
        <p:spPr>
          <a:xfrm>
            <a:off x="966788" y="692150"/>
            <a:ext cx="4932362" cy="3416300"/>
          </a:xfrm>
          <a:ln w="12700" cap="flat">
            <a:solidFill>
              <a:schemeClr val="tx1"/>
            </a:solidFill>
          </a:ln>
        </p:spPr>
      </p:sp>
      <p:sp>
        <p:nvSpPr>
          <p:cNvPr id="74756" name="Rectangle 3"/>
          <p:cNvSpPr>
            <a:spLocks noGrp="1" noChangeArrowheads="1"/>
          </p:cNvSpPr>
          <p:nvPr>
            <p:ph type="body" idx="1"/>
          </p:nvPr>
        </p:nvSpPr>
        <p:spPr>
          <a:xfrm>
            <a:off x="914400" y="4344988"/>
            <a:ext cx="5029200" cy="4114800"/>
          </a:xfrm>
          <a:noFill/>
          <a:ln/>
        </p:spPr>
        <p:txBody>
          <a:bodyPr lIns="84282" tIns="42141" rIns="84282" bIns="42141"/>
          <a:lstStyle/>
          <a:p>
            <a:endParaRPr lang="zh-CN" altLang="en-US" smtClean="0">
              <a:latin typeface="Arial" pitchFamily="34" charset="0"/>
            </a:endParaRPr>
          </a:p>
        </p:txBody>
      </p:sp>
    </p:spTree>
    <p:extLst>
      <p:ext uri="{BB962C8B-B14F-4D97-AF65-F5344CB8AC3E}">
        <p14:creationId xmlns:p14="http://schemas.microsoft.com/office/powerpoint/2010/main" val="196233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7408240-BB9D-4A29-BD41-225322C77298}" type="slidenum">
              <a:rPr lang="zh-CN" altLang="en-US" smtClean="0">
                <a:latin typeface="Arial" pitchFamily="34" charset="0"/>
              </a:rPr>
              <a:pPr/>
              <a:t>56</a:t>
            </a:fld>
            <a:endParaRPr lang="en-US" altLang="zh-CN" smtClean="0">
              <a:latin typeface="Arial"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213763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AA1036AD-3ADA-4FDA-B6FB-9C5F62BF6A3B}" type="slidenum">
              <a:rPr lang="zh-CN" altLang="en-US" smtClean="0">
                <a:latin typeface="Arial" pitchFamily="34" charset="0"/>
              </a:rPr>
              <a:pPr/>
              <a:t>10</a:t>
            </a:fld>
            <a:endParaRPr lang="en-US" altLang="zh-CN" smtClean="0">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ea typeface="宋体" charset="-122"/>
              </a:rPr>
              <a:t>John Ross Quinlan (Sydney</a:t>
            </a:r>
            <a:r>
              <a:rPr lang="en-US" altLang="zh-CN" b="1" baseline="0" dirty="0" smtClean="0">
                <a:ea typeface="宋体" charset="-122"/>
              </a:rPr>
              <a:t> U.-&gt;</a:t>
            </a:r>
            <a:r>
              <a:rPr lang="en-US" altLang="zh-CN" b="1" dirty="0" err="1" smtClean="0">
                <a:ea typeface="宋体" charset="-122"/>
              </a:rPr>
              <a:t>RuleQuest</a:t>
            </a:r>
            <a:r>
              <a:rPr lang="en-US" altLang="zh-CN" b="1" dirty="0" smtClean="0">
                <a:ea typeface="宋体" charset="-122"/>
              </a:rPr>
              <a:t>)</a:t>
            </a:r>
          </a:p>
          <a:p>
            <a:endParaRPr lang="zh-CN" altLang="en-US" dirty="0" smtClean="0">
              <a:latin typeface="Arial" pitchFamily="34" charset="0"/>
            </a:endParaRPr>
          </a:p>
        </p:txBody>
      </p:sp>
    </p:spTree>
    <p:extLst>
      <p:ext uri="{BB962C8B-B14F-4D97-AF65-F5344CB8AC3E}">
        <p14:creationId xmlns:p14="http://schemas.microsoft.com/office/powerpoint/2010/main" val="110735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0D11F1E-4065-40B9-B225-F5DBD7CC366C}" type="slidenum">
              <a:rPr lang="zh-CN" altLang="en-US" smtClean="0">
                <a:latin typeface="Arial" pitchFamily="34" charset="0"/>
              </a:rPr>
              <a:pPr/>
              <a:t>57</a:t>
            </a:fld>
            <a:endParaRPr lang="en-US" altLang="zh-CN" smtClean="0">
              <a:latin typeface="Arial" pitchFamily="34" charset="0"/>
            </a:endParaRPr>
          </a:p>
        </p:txBody>
      </p:sp>
      <p:sp>
        <p:nvSpPr>
          <p:cNvPr id="76803" name="Rectangle 2"/>
          <p:cNvSpPr>
            <a:spLocks noGrp="1" noRot="1" noChangeAspect="1" noChangeArrowheads="1" noTextEdit="1"/>
          </p:cNvSpPr>
          <p:nvPr>
            <p:ph type="sldImg"/>
          </p:nvPr>
        </p:nvSpPr>
        <p:spPr>
          <a:xfrm>
            <a:off x="966788" y="692150"/>
            <a:ext cx="4932362" cy="3416300"/>
          </a:xfrm>
          <a:ln w="12700" cap="flat">
            <a:solidFill>
              <a:schemeClr val="tx1"/>
            </a:solidFill>
          </a:ln>
        </p:spPr>
      </p:sp>
      <p:sp>
        <p:nvSpPr>
          <p:cNvPr id="76804" name="Rectangle 3"/>
          <p:cNvSpPr>
            <a:spLocks noGrp="1" noChangeArrowheads="1"/>
          </p:cNvSpPr>
          <p:nvPr>
            <p:ph type="body" idx="1"/>
          </p:nvPr>
        </p:nvSpPr>
        <p:spPr>
          <a:xfrm>
            <a:off x="914400" y="4344988"/>
            <a:ext cx="5029200" cy="4114800"/>
          </a:xfrm>
          <a:noFill/>
          <a:ln/>
        </p:spPr>
        <p:txBody>
          <a:bodyPr lIns="84282" tIns="42141" rIns="84282" bIns="42141"/>
          <a:lstStyle/>
          <a:p>
            <a:endParaRPr lang="zh-CN" altLang="en-US" smtClean="0">
              <a:latin typeface="Arial" pitchFamily="34" charset="0"/>
            </a:endParaRPr>
          </a:p>
        </p:txBody>
      </p:sp>
    </p:spTree>
    <p:extLst>
      <p:ext uri="{BB962C8B-B14F-4D97-AF65-F5344CB8AC3E}">
        <p14:creationId xmlns:p14="http://schemas.microsoft.com/office/powerpoint/2010/main" val="202159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46B0C37-B8C3-4809-8D0B-52F59535D975}" type="slidenum">
              <a:rPr lang="zh-CN" altLang="en-US" smtClean="0">
                <a:latin typeface="Arial" pitchFamily="34" charset="0"/>
              </a:rPr>
              <a:pPr/>
              <a:t>58</a:t>
            </a:fld>
            <a:endParaRPr lang="en-US" altLang="zh-CN" smtClean="0">
              <a:latin typeface="Arial"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677260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F925565-4FB7-4C9A-B71F-7E9518A01617}" type="slidenum">
              <a:rPr lang="zh-CN" altLang="en-US" smtClean="0">
                <a:latin typeface="Arial" pitchFamily="34" charset="0"/>
              </a:rPr>
              <a:pPr/>
              <a:t>59</a:t>
            </a:fld>
            <a:endParaRPr lang="en-US" altLang="zh-CN" smtClean="0">
              <a:latin typeface="Arial"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28074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BE5B9D4-010D-4C76-8B04-52240F405D66}" type="slidenum">
              <a:rPr lang="zh-CN" altLang="en-US" smtClean="0">
                <a:latin typeface="Arial" pitchFamily="34" charset="0"/>
              </a:rPr>
              <a:pPr/>
              <a:t>60</a:t>
            </a:fld>
            <a:endParaRPr lang="en-US" altLang="zh-CN" smtClean="0">
              <a:latin typeface="Arial"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244856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4EE4D4C-7A2E-4FAB-8BF6-14E119D4DE0D}" type="slidenum">
              <a:rPr lang="zh-CN" altLang="en-US" smtClean="0">
                <a:latin typeface="Arial" pitchFamily="34" charset="0"/>
              </a:rPr>
              <a:pPr/>
              <a:t>61</a:t>
            </a:fld>
            <a:endParaRPr lang="en-US" altLang="zh-CN" smtClean="0">
              <a:latin typeface="Arial"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513892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DDD2F65-EDAA-4A98-B18D-0144676A7144}" type="slidenum">
              <a:rPr lang="zh-CN" altLang="en-US" smtClean="0">
                <a:latin typeface="Arial" pitchFamily="34" charset="0"/>
              </a:rPr>
              <a:pPr/>
              <a:t>62</a:t>
            </a:fld>
            <a:endParaRPr lang="en-US" altLang="zh-CN" smtClean="0">
              <a:latin typeface="Arial"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612073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776B590-78DA-4A74-A099-675D44CDFF51}" type="slidenum">
              <a:rPr lang="zh-CN" altLang="en-US" smtClean="0">
                <a:latin typeface="Arial" pitchFamily="34" charset="0"/>
              </a:rPr>
              <a:pPr/>
              <a:t>63</a:t>
            </a:fld>
            <a:endParaRPr lang="en-US" altLang="zh-CN" smtClean="0">
              <a:latin typeface="Arial"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365106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p:spPr>
        <p:txBody>
          <a:bodyPr/>
          <a:lstStyle/>
          <a:p>
            <a:r>
              <a:rPr lang="en-US" altLang="zh-CN" b="1" dirty="0" smtClean="0">
                <a:ea typeface="宋体" charset="-122"/>
              </a:rPr>
              <a:t>John Ross Quinlan (Sydney</a:t>
            </a:r>
            <a:r>
              <a:rPr lang="en-US" altLang="zh-CN" b="1" baseline="0" dirty="0" smtClean="0">
                <a:ea typeface="宋体" charset="-122"/>
              </a:rPr>
              <a:t> U.-&gt;</a:t>
            </a:r>
            <a:r>
              <a:rPr lang="en-US" altLang="zh-CN" b="1" dirty="0" err="1" smtClean="0">
                <a:ea typeface="宋体" charset="-122"/>
              </a:rPr>
              <a:t>RuleQuest</a:t>
            </a:r>
            <a:r>
              <a:rPr lang="en-US" altLang="zh-CN" b="1" dirty="0" smtClean="0">
                <a:ea typeface="宋体" charset="-122"/>
              </a:rPr>
              <a:t>)</a:t>
            </a:r>
          </a:p>
          <a:p>
            <a:endParaRPr lang="en-US" altLang="zh-CN" b="1" dirty="0" smtClean="0">
              <a:ea typeface="宋体" charset="-122"/>
            </a:endParaRPr>
          </a:p>
          <a:p>
            <a:r>
              <a:rPr lang="en-US" altLang="zh-CN" b="1" dirty="0" err="1" smtClean="0">
                <a:ea typeface="宋体" charset="-122"/>
              </a:rPr>
              <a:t>Svm</a:t>
            </a:r>
            <a:r>
              <a:rPr lang="en-US" altLang="zh-CN" b="1" dirty="0" smtClean="0">
                <a:ea typeface="宋体" charset="-122"/>
              </a:rPr>
              <a:t>: John </a:t>
            </a:r>
            <a:r>
              <a:rPr lang="en-US" altLang="zh-CN" b="1" dirty="0" err="1" smtClean="0">
                <a:ea typeface="宋体" charset="-122"/>
              </a:rPr>
              <a:t>Shawe</a:t>
            </a:r>
            <a:r>
              <a:rPr lang="en-US" altLang="zh-CN" b="1" dirty="0" smtClean="0">
                <a:ea typeface="宋体" charset="-122"/>
              </a:rPr>
              <a:t>-Taylor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ea typeface="宋体" charset="-122"/>
              </a:rPr>
              <a:t>Deep learning: </a:t>
            </a:r>
            <a:r>
              <a:rPr lang="en-US" altLang="zh-CN" b="1" dirty="0" smtClean="0">
                <a:ea typeface="宋体" charset="-122"/>
                <a:hlinkClick r:id="rId3" invalidUrl="http://arnetminer.org/viewperson.do?naid=996398&amp;name=Geoffrey Hinton"/>
              </a:rPr>
              <a:t>Geoffrey </a:t>
            </a:r>
            <a:r>
              <a:rPr lang="en-US" altLang="zh-CN" b="1" dirty="0" smtClean="0">
                <a:ea typeface="宋体" charset="-122"/>
                <a:hlinkClick r:id="rId4" invalidUrl="http://arnetminer.org/viewperson.do?naid=996398&amp;name=Geoffrey Hinton"/>
              </a:rPr>
              <a:t>Hinton</a:t>
            </a:r>
            <a:r>
              <a:rPr lang="en-US" altLang="zh-CN" b="1" dirty="0" smtClean="0">
                <a:ea typeface="宋体" charset="-122"/>
              </a:rPr>
              <a:t> (DNN),</a:t>
            </a:r>
            <a:r>
              <a:rPr lang="en-US" altLang="zh-CN" b="1" baseline="0" dirty="0" smtClean="0">
                <a:ea typeface="宋体" charset="-122"/>
              </a:rPr>
              <a:t> </a:t>
            </a:r>
            <a:r>
              <a:rPr lang="en-US" altLang="zh-CN" b="1" baseline="0" dirty="0" err="1" smtClean="0">
                <a:ea typeface="宋体" charset="-122"/>
              </a:rPr>
              <a:t>Yoshua</a:t>
            </a:r>
            <a:r>
              <a:rPr lang="en-US" altLang="zh-CN" b="1" baseline="0" dirty="0" smtClean="0">
                <a:ea typeface="宋体" charset="-122"/>
              </a:rPr>
              <a:t> </a:t>
            </a:r>
            <a:r>
              <a:rPr lang="en-US" altLang="zh-CN" b="1" baseline="0" dirty="0" err="1" smtClean="0">
                <a:ea typeface="宋体" charset="-122"/>
              </a:rPr>
              <a:t>Bengio</a:t>
            </a:r>
            <a:r>
              <a:rPr lang="en-US" altLang="zh-CN" b="1" baseline="0" dirty="0" smtClean="0">
                <a:ea typeface="宋体" charset="-122"/>
              </a:rPr>
              <a:t> (DNN), Andrew Ng, Yann </a:t>
            </a:r>
            <a:r>
              <a:rPr lang="en-US" altLang="zh-CN" b="1" baseline="0" dirty="0" err="1" smtClean="0">
                <a:ea typeface="宋体" charset="-122"/>
              </a:rPr>
              <a:t>LeCun</a:t>
            </a:r>
            <a:r>
              <a:rPr lang="en-US" altLang="zh-CN" b="1" baseline="0" dirty="0" smtClean="0">
                <a:ea typeface="宋体" charset="-122"/>
              </a:rPr>
              <a:t> (CNN)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ea typeface="宋体" charset="-122"/>
            </a:endParaRPr>
          </a:p>
          <a:p>
            <a:r>
              <a:rPr lang="en-US" altLang="zh-CN" b="1" dirty="0" smtClean="0">
                <a:ea typeface="宋体" charset="-122"/>
              </a:rPr>
              <a:t>TM: </a:t>
            </a:r>
            <a:r>
              <a:rPr lang="en-US" altLang="zh-CN" b="1" dirty="0" err="1" smtClean="0">
                <a:ea typeface="宋体" charset="-122"/>
              </a:rPr>
              <a:t>thomas</a:t>
            </a:r>
            <a:r>
              <a:rPr lang="en-US" altLang="zh-CN" b="1" dirty="0" smtClean="0">
                <a:ea typeface="宋体" charset="-122"/>
              </a:rPr>
              <a:t> </a:t>
            </a:r>
            <a:r>
              <a:rPr lang="en-US" altLang="zh-CN" b="1" dirty="0" err="1" smtClean="0">
                <a:ea typeface="宋体" charset="-122"/>
              </a:rPr>
              <a:t>hofmann</a:t>
            </a:r>
            <a:r>
              <a:rPr lang="en-US" altLang="zh-CN" b="1" baseline="0" dirty="0" smtClean="0">
                <a:ea typeface="宋体" charset="-122"/>
              </a:rPr>
              <a:t>, </a:t>
            </a:r>
            <a:r>
              <a:rPr lang="en-US" altLang="zh-CN" b="1" dirty="0" err="1" smtClean="0">
                <a:ea typeface="宋体" charset="-122"/>
              </a:rPr>
              <a:t>Padhraic</a:t>
            </a:r>
            <a:r>
              <a:rPr lang="en-US" altLang="zh-CN" b="1" dirty="0" smtClean="0">
                <a:ea typeface="宋体" charset="-122"/>
              </a:rPr>
              <a:t> Smyth, </a:t>
            </a:r>
          </a:p>
          <a:p>
            <a:endParaRPr lang="en-US" altLang="zh-CN" b="1" dirty="0" smtClean="0">
              <a:ea typeface="宋体" charset="-122"/>
            </a:endParaRPr>
          </a:p>
          <a:p>
            <a:r>
              <a:rPr lang="en-US" altLang="zh-CN" b="1" dirty="0" smtClean="0">
                <a:ea typeface="宋体" charset="-122"/>
              </a:rPr>
              <a:t>HMM:</a:t>
            </a:r>
            <a:r>
              <a:rPr lang="en-US" altLang="zh-CN" b="1" baseline="0" dirty="0" smtClean="0">
                <a:ea typeface="宋体" charset="-122"/>
              </a:rPr>
              <a:t> math (Leonard Esau Baum), </a:t>
            </a:r>
          </a:p>
          <a:p>
            <a:endParaRPr lang="en-US" altLang="zh-CN" b="1" dirty="0" smtClean="0">
              <a:ea typeface="宋体" charset="-122"/>
            </a:endParaRPr>
          </a:p>
          <a:p>
            <a:r>
              <a:rPr lang="en-US" altLang="zh-CN" b="1" dirty="0" smtClean="0">
                <a:ea typeface="宋体" charset="-122"/>
              </a:rPr>
              <a:t>GM: Brendan J. Frey, </a:t>
            </a:r>
            <a:r>
              <a:rPr lang="en-US" altLang="zh-CN" b="1" dirty="0" err="1" smtClean="0">
                <a:ea typeface="宋体" charset="-122"/>
              </a:rPr>
              <a:t>Zoubin</a:t>
            </a:r>
            <a:r>
              <a:rPr lang="en-US" altLang="zh-CN" b="1" dirty="0" smtClean="0">
                <a:ea typeface="宋体" charset="-122"/>
              </a:rPr>
              <a:t> </a:t>
            </a:r>
            <a:r>
              <a:rPr lang="en-US" altLang="zh-CN" b="1" dirty="0" err="1" smtClean="0">
                <a:ea typeface="宋体" charset="-122"/>
              </a:rPr>
              <a:t>Ghahramani</a:t>
            </a:r>
            <a:r>
              <a:rPr lang="en-US" altLang="zh-CN" b="1" dirty="0" smtClean="0">
                <a:ea typeface="宋体" charset="-122"/>
              </a:rPr>
              <a:t> (Iran, in Cambridge), </a:t>
            </a:r>
            <a:r>
              <a:rPr lang="en-US" altLang="zh-CN" dirty="0" err="1" smtClean="0">
                <a:ea typeface="宋体" charset="-122"/>
              </a:rPr>
              <a:t>daphne</a:t>
            </a:r>
            <a:r>
              <a:rPr lang="en-US" altLang="zh-CN" dirty="0" smtClean="0">
                <a:ea typeface="宋体" charset="-122"/>
              </a:rPr>
              <a:t> </a:t>
            </a:r>
            <a:r>
              <a:rPr lang="en-US" altLang="zh-CN" dirty="0" err="1" smtClean="0">
                <a:ea typeface="宋体" charset="-122"/>
              </a:rPr>
              <a:t>koller</a:t>
            </a:r>
            <a:r>
              <a:rPr lang="en-US" altLang="zh-CN" dirty="0" smtClean="0">
                <a:ea typeface="宋体" charset="-122"/>
              </a:rPr>
              <a:t>, Michael</a:t>
            </a:r>
            <a:r>
              <a:rPr lang="en-US" altLang="zh-CN" baseline="0" dirty="0" smtClean="0">
                <a:ea typeface="宋体" charset="-122"/>
              </a:rPr>
              <a:t> Jordan </a:t>
            </a:r>
            <a:endParaRPr lang="zh-CN" altLang="en-US" dirty="0" smtClean="0">
              <a:ea typeface="宋体" charset="-122"/>
            </a:endParaRPr>
          </a:p>
        </p:txBody>
      </p:sp>
      <p:sp>
        <p:nvSpPr>
          <p:cNvPr id="90116" name="灯片编号占位符 3"/>
          <p:cNvSpPr>
            <a:spLocks noGrp="1"/>
          </p:cNvSpPr>
          <p:nvPr>
            <p:ph type="sldNum" sz="quarter" idx="5"/>
          </p:nvPr>
        </p:nvSpPr>
        <p:spPr>
          <a:noFill/>
        </p:spPr>
        <p:txBody>
          <a:bodyPr/>
          <a:lstStyle/>
          <a:p>
            <a:fld id="{E3DCEAF3-D58C-4B86-9E2E-F2DDD9535D3C}" type="slidenum">
              <a:rPr lang="en-US" altLang="zh-CN" smtClean="0">
                <a:ea typeface="宋体" charset="-122"/>
              </a:rPr>
              <a:pPr/>
              <a:t>69</a:t>
            </a:fld>
            <a:endParaRPr lang="en-US" altLang="zh-CN" smtClean="0">
              <a:ea typeface="宋体" charset="-122"/>
            </a:endParaRPr>
          </a:p>
        </p:txBody>
      </p:sp>
    </p:spTree>
    <p:extLst>
      <p:ext uri="{BB962C8B-B14F-4D97-AF65-F5344CB8AC3E}">
        <p14:creationId xmlns:p14="http://schemas.microsoft.com/office/powerpoint/2010/main" val="212302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8A3BF4C-0427-41D3-9C1A-2CD39C079F1F}" type="slidenum">
              <a:rPr lang="zh-CN" altLang="en-US" smtClean="0">
                <a:latin typeface="Arial" pitchFamily="34" charset="0"/>
              </a:rPr>
              <a:pPr/>
              <a:t>11</a:t>
            </a:fld>
            <a:endParaRPr lang="en-US" altLang="zh-CN" smtClean="0">
              <a:latin typeface="Arial"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1746403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83AC24C-7F63-47E5-9A2E-40F6D5C86F4B}" type="slidenum">
              <a:rPr lang="zh-CN" altLang="en-US" smtClean="0">
                <a:latin typeface="Arial" pitchFamily="34" charset="0"/>
              </a:rPr>
              <a:pPr/>
              <a:t>12</a:t>
            </a:fld>
            <a:endParaRPr lang="en-US" altLang="zh-CN" smtClean="0">
              <a:latin typeface="Arial"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40785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70B45FCB-33E6-4D16-BEF7-2E26DCD77EE2}" type="slidenum">
              <a:rPr lang="zh-CN" altLang="en-US" smtClean="0">
                <a:latin typeface="Arial" pitchFamily="34" charset="0"/>
              </a:rPr>
              <a:pPr/>
              <a:t>13</a:t>
            </a:fld>
            <a:endParaRPr lang="en-US" altLang="zh-CN" smtClean="0">
              <a:latin typeface="Arial"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altLang="zh-CN" smtClean="0">
                <a:latin typeface="Arial" pitchFamily="34" charset="0"/>
              </a:rPr>
              <a:t>Then how can we decide a test attribute on each node?    </a:t>
            </a:r>
          </a:p>
          <a:p>
            <a:r>
              <a:rPr lang="en-US" altLang="zh-CN" smtClean="0">
                <a:latin typeface="Arial" pitchFamily="34" charset="0"/>
              </a:rPr>
              <a:t>One of the popular methods is using information gain measure, which we covered in chapter 5. </a:t>
            </a:r>
          </a:p>
          <a:p>
            <a:r>
              <a:rPr lang="en-US" altLang="zh-CN" smtClean="0">
                <a:latin typeface="Arial" pitchFamily="34" charset="0"/>
              </a:rPr>
              <a:t>It involves rather complicated equations, and I’ll not present the details here. Just basic ideas. </a:t>
            </a:r>
          </a:p>
          <a:p>
            <a:r>
              <a:rPr lang="en-US" altLang="zh-CN" smtClean="0">
                <a:latin typeface="Arial" pitchFamily="34" charset="0"/>
              </a:rPr>
              <a:t>The basic idea is that we select the attribute with the highest information gain. </a:t>
            </a:r>
          </a:p>
          <a:p>
            <a:r>
              <a:rPr lang="en-US" altLang="zh-CN" smtClean="0">
                <a:latin typeface="Arial" pitchFamily="34" charset="0"/>
              </a:rPr>
              <a:t>This information gain can be calculated from the expected information I and entropy of each attribute, E </a:t>
            </a:r>
          </a:p>
          <a:p>
            <a:endParaRPr lang="en-US" altLang="zh-CN" smtClean="0">
              <a:latin typeface="Arial" pitchFamily="34" charset="0"/>
            </a:endParaRPr>
          </a:p>
          <a:p>
            <a:r>
              <a:rPr lang="en-US" altLang="zh-CN" smtClean="0">
                <a:latin typeface="Arial" pitchFamily="34" charset="0"/>
              </a:rPr>
              <a:t>I : the expected information needed to classify a given sample</a:t>
            </a:r>
          </a:p>
          <a:p>
            <a:r>
              <a:rPr lang="en-US" altLang="zh-CN" smtClean="0">
                <a:latin typeface="Arial" pitchFamily="34" charset="0"/>
              </a:rPr>
              <a:t>E (entropy) : expected information based on the partitioning into subsets by A</a:t>
            </a:r>
          </a:p>
          <a:p>
            <a:r>
              <a:rPr lang="en-US" altLang="zh-CN" smtClean="0">
                <a:latin typeface="Arial" pitchFamily="34" charset="0"/>
              </a:rPr>
              <a:t> </a:t>
            </a:r>
          </a:p>
        </p:txBody>
      </p:sp>
    </p:spTree>
    <p:extLst>
      <p:ext uri="{BB962C8B-B14F-4D97-AF65-F5344CB8AC3E}">
        <p14:creationId xmlns:p14="http://schemas.microsoft.com/office/powerpoint/2010/main" val="62611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7D17E68-8564-4719-A42F-0F9A1311BABC}" type="slidenum">
              <a:rPr lang="zh-CN" altLang="en-US" smtClean="0">
                <a:latin typeface="Arial" pitchFamily="34" charset="0"/>
              </a:rPr>
              <a:pPr/>
              <a:t>14</a:t>
            </a:fld>
            <a:endParaRPr lang="en-US" altLang="zh-CN" smtClean="0">
              <a:latin typeface="Arial" pitchFamily="3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203322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3975336-C631-4440-AF49-41BFCB23F849}" type="slidenum">
              <a:rPr lang="zh-CN" altLang="en-US" smtClean="0">
                <a:latin typeface="Arial" pitchFamily="34" charset="0"/>
              </a:rPr>
              <a:pPr/>
              <a:t>15</a:t>
            </a:fld>
            <a:endParaRPr lang="en-US" altLang="zh-CN" smtClean="0">
              <a:latin typeface="Arial"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p14="http://schemas.microsoft.com/office/powerpoint/2010/main" val="229269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p:spPr>
        <p:txBody>
          <a:bodyPr/>
          <a:lstStyle/>
          <a:p>
            <a:r>
              <a:rPr lang="zh-CN" altLang="en-US" smtClean="0">
                <a:latin typeface="Arial" pitchFamily="34" charset="0"/>
              </a:rPr>
              <a:t>分类模型的评估主要通过测试数据集的精度和错误率，精度描述的是分类模型在测试数据集上分类正确的样本的比例；错误率则相反，描述的是分类错误的百分比，具体计算的时候一般通过建立一个混淆矩阵来实现。这里的右边给出了混淆矩阵的建立方法，上面的两列表示模型预测的正样本和副样本，左边描述的是测试集中的正样本和副样本，而矩阵中的四个元素分别表示为</a:t>
            </a:r>
            <a:r>
              <a:rPr lang="en-US" altLang="zh-CN" smtClean="0">
                <a:latin typeface="Arial" pitchFamily="34" charset="0"/>
              </a:rPr>
              <a:t>TP</a:t>
            </a:r>
            <a:r>
              <a:rPr lang="zh-CN" altLang="en-US" smtClean="0">
                <a:latin typeface="Arial" pitchFamily="34" charset="0"/>
              </a:rPr>
              <a:t>、</a:t>
            </a:r>
            <a:r>
              <a:rPr lang="en-US" altLang="zh-CN" smtClean="0">
                <a:latin typeface="Arial" pitchFamily="34" charset="0"/>
              </a:rPr>
              <a:t>FN</a:t>
            </a:r>
            <a:r>
              <a:rPr lang="zh-CN" altLang="en-US" smtClean="0">
                <a:latin typeface="Arial" pitchFamily="34" charset="0"/>
              </a:rPr>
              <a:t>、</a:t>
            </a:r>
            <a:r>
              <a:rPr lang="en-US" altLang="zh-CN" smtClean="0">
                <a:latin typeface="Arial" pitchFamily="34" charset="0"/>
              </a:rPr>
              <a:t>FP</a:t>
            </a:r>
            <a:r>
              <a:rPr lang="zh-CN" altLang="en-US" smtClean="0">
                <a:latin typeface="Arial" pitchFamily="34" charset="0"/>
              </a:rPr>
              <a:t>和</a:t>
            </a:r>
            <a:r>
              <a:rPr lang="en-US" altLang="zh-CN" smtClean="0">
                <a:latin typeface="Arial" pitchFamily="34" charset="0"/>
              </a:rPr>
              <a:t>TN</a:t>
            </a:r>
            <a:r>
              <a:rPr lang="zh-CN" altLang="en-US" smtClean="0">
                <a:latin typeface="Arial" pitchFamily="34" charset="0"/>
              </a:rPr>
              <a:t>。</a:t>
            </a:r>
            <a:r>
              <a:rPr lang="en-US" altLang="zh-CN" smtClean="0">
                <a:latin typeface="Arial" pitchFamily="34" charset="0"/>
              </a:rPr>
              <a:t>TP</a:t>
            </a:r>
            <a:r>
              <a:rPr lang="zh-CN" altLang="en-US" smtClean="0">
                <a:latin typeface="Arial" pitchFamily="34" charset="0"/>
              </a:rPr>
              <a:t>分别表示在测试集中本身的类标号就是正而分类模型预测的值也是正，</a:t>
            </a:r>
            <a:r>
              <a:rPr lang="en-US" altLang="zh-CN" smtClean="0">
                <a:latin typeface="Arial" pitchFamily="34" charset="0"/>
              </a:rPr>
              <a:t>FN</a:t>
            </a:r>
            <a:r>
              <a:rPr lang="zh-CN" altLang="en-US" smtClean="0">
                <a:latin typeface="Arial" pitchFamily="34" charset="0"/>
              </a:rPr>
              <a:t>表示在测试集中是正而模型预测的是副，</a:t>
            </a:r>
            <a:r>
              <a:rPr lang="en-US" altLang="zh-CN" smtClean="0">
                <a:latin typeface="Arial" pitchFamily="34" charset="0"/>
              </a:rPr>
              <a:t>FP</a:t>
            </a:r>
            <a:r>
              <a:rPr lang="zh-CN" altLang="en-US" smtClean="0">
                <a:latin typeface="Arial" pitchFamily="34" charset="0"/>
              </a:rPr>
              <a:t>表示在测试集中的类标号是副而模型预测的时候正，</a:t>
            </a:r>
            <a:r>
              <a:rPr lang="en-US" altLang="zh-CN" smtClean="0">
                <a:latin typeface="Arial" pitchFamily="34" charset="0"/>
              </a:rPr>
              <a:t>TN</a:t>
            </a:r>
            <a:r>
              <a:rPr lang="zh-CN" altLang="en-US" smtClean="0">
                <a:latin typeface="Arial" pitchFamily="34" charset="0"/>
              </a:rPr>
              <a:t>则表示的是测试集中是副而模型预测的也是副。</a:t>
            </a:r>
            <a:endParaRPr lang="en-US" altLang="zh-CN" smtClean="0">
              <a:latin typeface="Arial" pitchFamily="34" charset="0"/>
            </a:endParaRPr>
          </a:p>
          <a:p>
            <a:r>
              <a:rPr lang="zh-CN" altLang="en-US" smtClean="0">
                <a:latin typeface="Arial" pitchFamily="34" charset="0"/>
              </a:rPr>
              <a:t>最后可以通过以下公式计算精度和错误率。</a:t>
            </a:r>
          </a:p>
        </p:txBody>
      </p:sp>
      <p:sp>
        <p:nvSpPr>
          <p:cNvPr id="14340" name="灯片编号占位符 3"/>
          <p:cNvSpPr>
            <a:spLocks noGrp="1"/>
          </p:cNvSpPr>
          <p:nvPr>
            <p:ph type="sldNum" sz="quarter" idx="5"/>
          </p:nvPr>
        </p:nvSpPr>
        <p:spPr>
          <a:noFill/>
        </p:spPr>
        <p:txBody>
          <a:bodyPr/>
          <a:lstStyle/>
          <a:p>
            <a:fld id="{CF83562C-10A6-4641-BDAF-0678A88EEAC6}" type="slidenum">
              <a:rPr lang="en-US" altLang="zh-CN" smtClean="0">
                <a:latin typeface="Arial" pitchFamily="34" charset="0"/>
              </a:rPr>
              <a:pPr/>
              <a:t>18</a:t>
            </a:fld>
            <a:endParaRPr lang="en-US" altLang="zh-CN" smtClean="0">
              <a:latin typeface="Arial" pitchFamily="34" charset="0"/>
            </a:endParaRPr>
          </a:p>
        </p:txBody>
      </p:sp>
    </p:spTree>
    <p:extLst>
      <p:ext uri="{BB962C8B-B14F-4D97-AF65-F5344CB8AC3E}">
        <p14:creationId xmlns:p14="http://schemas.microsoft.com/office/powerpoint/2010/main" val="128166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p:spPr>
        <p:txBody>
          <a:bodyPr/>
          <a:lstStyle/>
          <a:p>
            <a:r>
              <a:rPr lang="zh-CN" altLang="en-US" smtClean="0">
                <a:latin typeface="Arial" pitchFamily="34" charset="0"/>
              </a:rPr>
              <a:t>在评估的时候，首先要保证测试集和训练集的独立性，其次还要避免测试集和训练集选择的随机性，因此通常采用</a:t>
            </a:r>
            <a:r>
              <a:rPr lang="en-US" altLang="zh-CN" smtClean="0">
                <a:latin typeface="Arial" pitchFamily="34" charset="0"/>
              </a:rPr>
              <a:t>k-fold</a:t>
            </a:r>
            <a:r>
              <a:rPr lang="zh-CN" altLang="en-US" smtClean="0">
                <a:latin typeface="Arial" pitchFamily="34" charset="0"/>
              </a:rPr>
              <a:t>交叉验证方法，也翻译成</a:t>
            </a:r>
            <a:r>
              <a:rPr lang="en-US" altLang="zh-CN" smtClean="0">
                <a:latin typeface="Arial" pitchFamily="34" charset="0"/>
              </a:rPr>
              <a:t>k</a:t>
            </a:r>
            <a:r>
              <a:rPr lang="zh-CN" altLang="en-US" smtClean="0">
                <a:latin typeface="Arial" pitchFamily="34" charset="0"/>
              </a:rPr>
              <a:t>折交叉验证。该方法是首先将数据集分为</a:t>
            </a:r>
            <a:r>
              <a:rPr lang="en-US" altLang="zh-CN" smtClean="0">
                <a:latin typeface="Arial" pitchFamily="34" charset="0"/>
              </a:rPr>
              <a:t>k</a:t>
            </a:r>
            <a:r>
              <a:rPr lang="zh-CN" altLang="en-US" smtClean="0">
                <a:latin typeface="Arial" pitchFamily="34" charset="0"/>
              </a:rPr>
              <a:t>份，然后每次都使用其中的</a:t>
            </a:r>
            <a:r>
              <a:rPr lang="en-US" altLang="zh-CN" smtClean="0">
                <a:latin typeface="Arial" pitchFamily="34" charset="0"/>
              </a:rPr>
              <a:t>k-1</a:t>
            </a:r>
            <a:r>
              <a:rPr lang="zh-CN" altLang="en-US" smtClean="0">
                <a:latin typeface="Arial" pitchFamily="34" charset="0"/>
              </a:rPr>
              <a:t>份进行训练，剩下的</a:t>
            </a:r>
            <a:r>
              <a:rPr lang="en-US" altLang="zh-CN" smtClean="0">
                <a:latin typeface="Arial" pitchFamily="34" charset="0"/>
              </a:rPr>
              <a:t>1</a:t>
            </a:r>
            <a:r>
              <a:rPr lang="zh-CN" altLang="en-US" smtClean="0">
                <a:latin typeface="Arial" pitchFamily="34" charset="0"/>
              </a:rPr>
              <a:t>份进行测试，依次循环</a:t>
            </a:r>
            <a:r>
              <a:rPr lang="en-US" altLang="zh-CN" smtClean="0">
                <a:latin typeface="Arial" pitchFamily="34" charset="0"/>
              </a:rPr>
              <a:t>k</a:t>
            </a:r>
            <a:r>
              <a:rPr lang="zh-CN" altLang="en-US" smtClean="0">
                <a:latin typeface="Arial" pitchFamily="34" charset="0"/>
              </a:rPr>
              <a:t>次，最后用</a:t>
            </a:r>
            <a:r>
              <a:rPr lang="en-US" altLang="zh-CN" smtClean="0">
                <a:latin typeface="Arial" pitchFamily="34" charset="0"/>
              </a:rPr>
              <a:t>k</a:t>
            </a:r>
            <a:r>
              <a:rPr lang="zh-CN" altLang="en-US" smtClean="0">
                <a:latin typeface="Arial" pitchFamily="34" charset="0"/>
              </a:rPr>
              <a:t>次的平均值作为最终的评估结果。</a:t>
            </a:r>
            <a:r>
              <a:rPr lang="en-US" altLang="zh-CN" smtClean="0">
                <a:latin typeface="Arial" pitchFamily="34" charset="0"/>
              </a:rPr>
              <a:t>K-fold</a:t>
            </a:r>
            <a:r>
              <a:rPr lang="zh-CN" altLang="en-US" smtClean="0">
                <a:latin typeface="Arial" pitchFamily="34" charset="0"/>
              </a:rPr>
              <a:t>交叉验证方法可以有效的降低数据划分的随机性。</a:t>
            </a:r>
            <a:endParaRPr lang="en-US" altLang="zh-CN" smtClean="0">
              <a:latin typeface="Arial" pitchFamily="34" charset="0"/>
            </a:endParaRPr>
          </a:p>
        </p:txBody>
      </p:sp>
      <p:sp>
        <p:nvSpPr>
          <p:cNvPr id="15364" name="灯片编号占位符 3"/>
          <p:cNvSpPr>
            <a:spLocks noGrp="1"/>
          </p:cNvSpPr>
          <p:nvPr>
            <p:ph type="sldNum" sz="quarter" idx="5"/>
          </p:nvPr>
        </p:nvSpPr>
        <p:spPr>
          <a:noFill/>
        </p:spPr>
        <p:txBody>
          <a:bodyPr/>
          <a:lstStyle/>
          <a:p>
            <a:fld id="{40EF936B-B348-4C6D-81F0-48178EF16395}" type="slidenum">
              <a:rPr lang="en-US" altLang="zh-CN" smtClean="0">
                <a:latin typeface="Arial" pitchFamily="34" charset="0"/>
              </a:rPr>
              <a:pPr/>
              <a:t>19</a:t>
            </a:fld>
            <a:endParaRPr lang="en-US" altLang="zh-CN" smtClean="0">
              <a:latin typeface="Arial" pitchFamily="34" charset="0"/>
            </a:endParaRPr>
          </a:p>
        </p:txBody>
      </p:sp>
    </p:spTree>
    <p:extLst>
      <p:ext uri="{BB962C8B-B14F-4D97-AF65-F5344CB8AC3E}">
        <p14:creationId xmlns:p14="http://schemas.microsoft.com/office/powerpoint/2010/main" val="117940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5" Type="http://schemas.openxmlformats.org/officeDocument/2006/relationships/image" Target="../media/image5.emf"/><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8" descr="Picture2"/>
          <p:cNvPicPr>
            <a:picLocks noChangeAspect="1" noChangeArrowheads="1"/>
          </p:cNvPicPr>
          <p:nvPr userDrawn="1"/>
        </p:nvPicPr>
        <p:blipFill>
          <a:blip r:embed="rId2" cstate="print"/>
          <a:srcRect/>
          <a:stretch>
            <a:fillRect/>
          </a:stretch>
        </p:blipFill>
        <p:spPr bwMode="auto">
          <a:xfrm>
            <a:off x="0" y="6499225"/>
            <a:ext cx="9906000" cy="358775"/>
          </a:xfrm>
          <a:prstGeom prst="rect">
            <a:avLst/>
          </a:prstGeom>
          <a:noFill/>
          <a:ln w="9525">
            <a:noFill/>
            <a:miter lim="800000"/>
            <a:headEnd/>
            <a:tailEnd/>
          </a:ln>
        </p:spPr>
      </p:pic>
      <p:sp>
        <p:nvSpPr>
          <p:cNvPr id="5" name="Rectangle 5"/>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p>
        </p:txBody>
      </p:sp>
      <p:pic>
        <p:nvPicPr>
          <p:cNvPr id="6" name="Picture 27" descr="Picture1"/>
          <p:cNvPicPr>
            <a:picLocks noChangeAspect="1" noChangeArrowheads="1"/>
          </p:cNvPicPr>
          <p:nvPr userDrawn="1"/>
        </p:nvPicPr>
        <p:blipFill>
          <a:blip r:embed="rId3" cstate="print"/>
          <a:srcRect/>
          <a:stretch>
            <a:fillRect/>
          </a:stretch>
        </p:blipFill>
        <p:spPr bwMode="auto">
          <a:xfrm>
            <a:off x="0" y="0"/>
            <a:ext cx="9906000" cy="1905000"/>
          </a:xfrm>
          <a:prstGeom prst="rect">
            <a:avLst/>
          </a:prstGeom>
          <a:noFill/>
          <a:ln w="9525">
            <a:noFill/>
            <a:miter lim="800000"/>
            <a:headEnd/>
            <a:tailEnd/>
          </a:ln>
        </p:spPr>
      </p:pic>
      <p:sp>
        <p:nvSpPr>
          <p:cNvPr id="7" name="Rectangle 7"/>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25534090-F49C-4CBD-8B65-DFFEA689E30D}"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pic>
        <p:nvPicPr>
          <p:cNvPr id="8" name="Picture 9" descr="index_03"/>
          <p:cNvPicPr>
            <a:picLocks noChangeAspect="1" noChangeArrowheads="1"/>
          </p:cNvPicPr>
          <p:nvPr userDrawn="1"/>
        </p:nvPicPr>
        <p:blipFill>
          <a:blip r:embed="rId4" cstate="print"/>
          <a:srcRect/>
          <a:stretch>
            <a:fillRect/>
          </a:stretch>
        </p:blipFill>
        <p:spPr bwMode="auto">
          <a:xfrm>
            <a:off x="8924925" y="6494463"/>
            <a:ext cx="996950" cy="354012"/>
          </a:xfrm>
          <a:prstGeom prst="rect">
            <a:avLst/>
          </a:prstGeom>
          <a:noFill/>
          <a:ln w="9525">
            <a:noFill/>
            <a:miter lim="800000"/>
            <a:headEnd/>
            <a:tailEnd/>
          </a:ln>
        </p:spPr>
      </p:pic>
      <p:grpSp>
        <p:nvGrpSpPr>
          <p:cNvPr id="9" name="Group 13"/>
          <p:cNvGrpSpPr>
            <a:grpSpLocks/>
          </p:cNvGrpSpPr>
          <p:nvPr userDrawn="1"/>
        </p:nvGrpSpPr>
        <p:grpSpPr bwMode="auto">
          <a:xfrm>
            <a:off x="-39688" y="-26988"/>
            <a:ext cx="1443038" cy="995363"/>
            <a:chOff x="0" y="0"/>
            <a:chExt cx="5557" cy="4150"/>
          </a:xfrm>
        </p:grpSpPr>
        <p:pic>
          <p:nvPicPr>
            <p:cNvPr id="10" name="Picture 14" descr="リング_2_0924"/>
            <p:cNvPicPr>
              <a:picLocks noChangeAspect="1" noChangeArrowheads="1"/>
            </p:cNvPicPr>
            <p:nvPr userDrawn="1"/>
          </p:nvPicPr>
          <p:blipFill>
            <a:blip r:embed="rId5" cstate="print"/>
            <a:srcRect t="9818"/>
            <a:stretch>
              <a:fillRect/>
            </a:stretch>
          </p:blipFill>
          <p:spPr bwMode="auto">
            <a:xfrm>
              <a:off x="249" y="0"/>
              <a:ext cx="3991" cy="3590"/>
            </a:xfrm>
            <a:prstGeom prst="rect">
              <a:avLst/>
            </a:prstGeom>
            <a:noFill/>
            <a:ln w="9525">
              <a:noFill/>
              <a:miter lim="800000"/>
              <a:headEnd/>
              <a:tailEnd/>
            </a:ln>
          </p:spPr>
        </p:pic>
        <p:pic>
          <p:nvPicPr>
            <p:cNvPr id="11" name="Picture 15" descr="リング_2_0924"/>
            <p:cNvPicPr>
              <a:picLocks noChangeAspect="1" noChangeArrowheads="1"/>
            </p:cNvPicPr>
            <p:nvPr userDrawn="1"/>
          </p:nvPicPr>
          <p:blipFill>
            <a:blip r:embed="rId5" cstate="print"/>
            <a:srcRect/>
            <a:stretch>
              <a:fillRect/>
            </a:stretch>
          </p:blipFill>
          <p:spPr bwMode="auto">
            <a:xfrm>
              <a:off x="4332" y="122"/>
              <a:ext cx="1225" cy="1222"/>
            </a:xfrm>
            <a:prstGeom prst="rect">
              <a:avLst/>
            </a:prstGeom>
            <a:noFill/>
            <a:ln w="9525">
              <a:noFill/>
              <a:miter lim="800000"/>
              <a:headEnd/>
              <a:tailEnd/>
            </a:ln>
          </p:spPr>
        </p:pic>
        <p:pic>
          <p:nvPicPr>
            <p:cNvPr id="12" name="Picture 16" descr="リング_2_0924"/>
            <p:cNvPicPr>
              <a:picLocks noChangeAspect="1" noChangeArrowheads="1"/>
            </p:cNvPicPr>
            <p:nvPr userDrawn="1"/>
          </p:nvPicPr>
          <p:blipFill>
            <a:blip r:embed="rId5" cstate="print"/>
            <a:srcRect l="15576"/>
            <a:stretch>
              <a:fillRect/>
            </a:stretch>
          </p:blipFill>
          <p:spPr bwMode="auto">
            <a:xfrm>
              <a:off x="0" y="1389"/>
              <a:ext cx="2336" cy="2761"/>
            </a:xfrm>
            <a:prstGeom prst="rect">
              <a:avLst/>
            </a:prstGeom>
            <a:noFill/>
            <a:ln w="9525">
              <a:noFill/>
              <a:miter lim="800000"/>
              <a:headEnd/>
              <a:tailEnd/>
            </a:ln>
          </p:spPr>
        </p:pic>
      </p:grpSp>
      <p:grpSp>
        <p:nvGrpSpPr>
          <p:cNvPr id="13" name="Group 20"/>
          <p:cNvGrpSpPr>
            <a:grpSpLocks/>
          </p:cNvGrpSpPr>
          <p:nvPr userDrawn="1"/>
        </p:nvGrpSpPr>
        <p:grpSpPr bwMode="auto">
          <a:xfrm>
            <a:off x="-39688" y="-26988"/>
            <a:ext cx="1443038" cy="995363"/>
            <a:chOff x="0" y="0"/>
            <a:chExt cx="5557" cy="4150"/>
          </a:xfrm>
        </p:grpSpPr>
        <p:pic>
          <p:nvPicPr>
            <p:cNvPr id="14" name="Picture 21" descr="リング_2_0924"/>
            <p:cNvPicPr>
              <a:picLocks noChangeAspect="1" noChangeArrowheads="1"/>
            </p:cNvPicPr>
            <p:nvPr userDrawn="1"/>
          </p:nvPicPr>
          <p:blipFill>
            <a:blip r:embed="rId5" cstate="print"/>
            <a:srcRect t="9818"/>
            <a:stretch>
              <a:fillRect/>
            </a:stretch>
          </p:blipFill>
          <p:spPr bwMode="auto">
            <a:xfrm>
              <a:off x="249" y="0"/>
              <a:ext cx="3991" cy="3590"/>
            </a:xfrm>
            <a:prstGeom prst="rect">
              <a:avLst/>
            </a:prstGeom>
            <a:noFill/>
            <a:ln w="9525">
              <a:noFill/>
              <a:miter lim="800000"/>
              <a:headEnd/>
              <a:tailEnd/>
            </a:ln>
          </p:spPr>
        </p:pic>
        <p:pic>
          <p:nvPicPr>
            <p:cNvPr id="15" name="Picture 22" descr="リング_2_0924"/>
            <p:cNvPicPr>
              <a:picLocks noChangeAspect="1" noChangeArrowheads="1"/>
            </p:cNvPicPr>
            <p:nvPr userDrawn="1"/>
          </p:nvPicPr>
          <p:blipFill>
            <a:blip r:embed="rId5" cstate="print"/>
            <a:srcRect/>
            <a:stretch>
              <a:fillRect/>
            </a:stretch>
          </p:blipFill>
          <p:spPr bwMode="auto">
            <a:xfrm>
              <a:off x="4332" y="122"/>
              <a:ext cx="1225" cy="1222"/>
            </a:xfrm>
            <a:prstGeom prst="rect">
              <a:avLst/>
            </a:prstGeom>
            <a:noFill/>
            <a:ln w="9525">
              <a:noFill/>
              <a:miter lim="800000"/>
              <a:headEnd/>
              <a:tailEnd/>
            </a:ln>
          </p:spPr>
        </p:pic>
        <p:pic>
          <p:nvPicPr>
            <p:cNvPr id="16" name="Picture 23" descr="リング_2_0924"/>
            <p:cNvPicPr>
              <a:picLocks noChangeAspect="1" noChangeArrowheads="1"/>
            </p:cNvPicPr>
            <p:nvPr userDrawn="1"/>
          </p:nvPicPr>
          <p:blipFill>
            <a:blip r:embed="rId5" cstate="print"/>
            <a:srcRect l="15576"/>
            <a:stretch>
              <a:fillRect/>
            </a:stretch>
          </p:blipFill>
          <p:spPr bwMode="auto">
            <a:xfrm>
              <a:off x="0" y="1389"/>
              <a:ext cx="2336" cy="2761"/>
            </a:xfrm>
            <a:prstGeom prst="rect">
              <a:avLst/>
            </a:prstGeom>
            <a:noFill/>
            <a:ln w="9525">
              <a:noFill/>
              <a:miter lim="800000"/>
              <a:headEnd/>
              <a:tailEnd/>
            </a:ln>
          </p:spPr>
        </p:pic>
      </p:grpSp>
      <p:pic>
        <p:nvPicPr>
          <p:cNvPr id="17" name="Picture 25" descr="index_03"/>
          <p:cNvPicPr>
            <a:picLocks noChangeAspect="1" noChangeArrowheads="1"/>
          </p:cNvPicPr>
          <p:nvPr userDrawn="1"/>
        </p:nvPicPr>
        <p:blipFill>
          <a:blip r:embed="rId4" cstate="print"/>
          <a:srcRect/>
          <a:stretch>
            <a:fillRect/>
          </a:stretch>
        </p:blipFill>
        <p:spPr bwMode="auto">
          <a:xfrm>
            <a:off x="8924925" y="6494463"/>
            <a:ext cx="996950" cy="354012"/>
          </a:xfrm>
          <a:prstGeom prst="rect">
            <a:avLst/>
          </a:prstGeom>
          <a:noFill/>
          <a:ln w="9525">
            <a:noFill/>
            <a:miter lim="800000"/>
            <a:headEnd/>
            <a:tailEnd/>
          </a:ln>
        </p:spPr>
      </p:pic>
      <p:pic>
        <p:nvPicPr>
          <p:cNvPr id="18" name="Picture 26" descr="header2"/>
          <p:cNvPicPr>
            <a:picLocks noChangeAspect="1" noChangeArrowheads="1"/>
          </p:cNvPicPr>
          <p:nvPr userDrawn="1"/>
        </p:nvPicPr>
        <p:blipFill>
          <a:blip r:embed="rId6" cstate="print"/>
          <a:srcRect/>
          <a:stretch>
            <a:fillRect/>
          </a:stretch>
        </p:blipFill>
        <p:spPr bwMode="auto">
          <a:xfrm>
            <a:off x="8842375" y="177800"/>
            <a:ext cx="935038" cy="803275"/>
          </a:xfrm>
          <a:prstGeom prst="rect">
            <a:avLst/>
          </a:prstGeom>
          <a:noFill/>
          <a:ln w="9525">
            <a:noFill/>
            <a:miter lim="800000"/>
            <a:headEnd/>
            <a:tailEnd/>
          </a:ln>
        </p:spPr>
      </p:pic>
      <p:sp>
        <p:nvSpPr>
          <p:cNvPr id="124931" name="Rectangle 3"/>
          <p:cNvSpPr>
            <a:spLocks noGrp="1" noChangeArrowheads="1"/>
          </p:cNvSpPr>
          <p:nvPr>
            <p:ph type="subTitle" idx="1"/>
          </p:nvPr>
        </p:nvSpPr>
        <p:spPr>
          <a:xfrm>
            <a:off x="1485900" y="3886200"/>
            <a:ext cx="6934200" cy="1752600"/>
          </a:xfrm>
        </p:spPr>
        <p:txBody>
          <a:bodyPr/>
          <a:lstStyle>
            <a:lvl1pPr marL="0" indent="0" algn="ctr">
              <a:buFontTx/>
              <a:buNone/>
              <a:defRPr/>
            </a:lvl1pPr>
          </a:lstStyle>
          <a:p>
            <a:r>
              <a:rPr lang="en-US" altLang="zh-CN"/>
              <a:t>Click to edit Master subtitle style</a:t>
            </a:r>
          </a:p>
        </p:txBody>
      </p:sp>
      <p:sp>
        <p:nvSpPr>
          <p:cNvPr id="124934" name="Rectangle 6"/>
          <p:cNvSpPr>
            <a:spLocks noGrp="1" noChangeArrowheads="1"/>
          </p:cNvSpPr>
          <p:nvPr>
            <p:ph type="ctrTitle"/>
          </p:nvPr>
        </p:nvSpPr>
        <p:spPr>
          <a:xfrm>
            <a:off x="742950" y="2130427"/>
            <a:ext cx="8420100" cy="1470025"/>
          </a:xfrm>
        </p:spPr>
        <p:txBody>
          <a:bodyPr/>
          <a:lstStyle>
            <a:lvl1pPr>
              <a:defRPr/>
            </a:lvl1pPr>
          </a:lstStyle>
          <a:p>
            <a:r>
              <a:rPr lang="en-US" altLang="zh-CN"/>
              <a:t>Click to edit Master 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94564" y="188913"/>
            <a:ext cx="2339975" cy="59372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71464" y="188913"/>
            <a:ext cx="6870700" cy="59372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71464" y="188913"/>
            <a:ext cx="9363075" cy="7921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50838" y="1196975"/>
            <a:ext cx="4492625" cy="4929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64" y="1196975"/>
            <a:ext cx="4494212" cy="4929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71464" y="188913"/>
            <a:ext cx="9363075" cy="7921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50839" y="1196975"/>
            <a:ext cx="9139237" cy="4929188"/>
          </a:xfrm>
        </p:spPr>
        <p:txBody>
          <a:bodyPr/>
          <a:lstStyle/>
          <a:p>
            <a:pPr lvl="0"/>
            <a:endParaRPr lang="zh-CN" altLang="en-US" noProof="0" smtClean="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2"/>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50838" y="1196975"/>
            <a:ext cx="4492625"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95864" y="1196975"/>
            <a:ext cx="44942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7"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7"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1"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499" y="273052"/>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1" y="1435102"/>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15" descr="Picture2"/>
          <p:cNvPicPr>
            <a:picLocks noChangeAspect="1" noChangeArrowheads="1"/>
          </p:cNvPicPr>
          <p:nvPr userDrawn="1"/>
        </p:nvPicPr>
        <p:blipFill>
          <a:blip r:embed="rId15" cstate="print"/>
          <a:srcRect/>
          <a:stretch>
            <a:fillRect/>
          </a:stretch>
        </p:blipFill>
        <p:spPr bwMode="auto">
          <a:xfrm>
            <a:off x="0" y="6499225"/>
            <a:ext cx="9906000" cy="358775"/>
          </a:xfrm>
          <a:prstGeom prst="rect">
            <a:avLst/>
          </a:prstGeom>
          <a:noFill/>
          <a:ln w="9525">
            <a:noFill/>
            <a:miter lim="800000"/>
            <a:headEnd/>
            <a:tailEnd/>
          </a:ln>
        </p:spPr>
      </p:pic>
      <p:sp>
        <p:nvSpPr>
          <p:cNvPr id="13315" name="Rectangle 3"/>
          <p:cNvSpPr>
            <a:spLocks noGrp="1" noChangeArrowheads="1"/>
          </p:cNvSpPr>
          <p:nvPr>
            <p:ph type="body" idx="1"/>
          </p:nvPr>
        </p:nvSpPr>
        <p:spPr bwMode="auto">
          <a:xfrm>
            <a:off x="350838" y="1196975"/>
            <a:ext cx="9139237" cy="4929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5" name="Rectangle 11"/>
          <p:cNvSpPr>
            <a:spLocks noChangeArrowheads="1"/>
          </p:cNvSpPr>
          <p:nvPr userDrawn="1"/>
        </p:nvSpPr>
        <p:spPr bwMode="auto">
          <a:xfrm>
            <a:off x="0" y="0"/>
            <a:ext cx="9906000" cy="360363"/>
          </a:xfrm>
          <a:prstGeom prst="rect">
            <a:avLst/>
          </a:prstGeom>
          <a:gradFill rotWithShape="1">
            <a:gsLst>
              <a:gs pos="0">
                <a:srgbClr val="99CCFF"/>
              </a:gs>
              <a:gs pos="100000">
                <a:srgbClr val="99CCFF">
                  <a:gamma/>
                  <a:tint val="0"/>
                  <a:invGamma/>
                </a:srgbClr>
              </a:gs>
            </a:gsLst>
            <a:lin ang="5400000" scaled="1"/>
          </a:gradFill>
          <a:ln w="9525">
            <a:noFill/>
            <a:miter lim="800000"/>
            <a:headEnd/>
            <a:tailEnd/>
          </a:ln>
          <a:effectLst/>
        </p:spPr>
        <p:txBody>
          <a:bodyPr wrap="none" anchor="ctr"/>
          <a:lstStyle/>
          <a:p>
            <a:pPr>
              <a:defRPr/>
            </a:pPr>
            <a:endParaRPr lang="zh-CN" altLang="en-US"/>
          </a:p>
        </p:txBody>
      </p:sp>
      <p:sp>
        <p:nvSpPr>
          <p:cNvPr id="13317" name="Rectangle 2"/>
          <p:cNvSpPr>
            <a:spLocks noGrp="1" noChangeArrowheads="1"/>
          </p:cNvSpPr>
          <p:nvPr>
            <p:ph type="title"/>
          </p:nvPr>
        </p:nvSpPr>
        <p:spPr bwMode="auto">
          <a:xfrm>
            <a:off x="271463" y="188913"/>
            <a:ext cx="9363075"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6" name="Rectangle 12"/>
          <p:cNvSpPr>
            <a:spLocks noChangeArrowheads="1"/>
          </p:cNvSpPr>
          <p:nvPr/>
        </p:nvSpPr>
        <p:spPr bwMode="auto">
          <a:xfrm>
            <a:off x="200025" y="6453188"/>
            <a:ext cx="1008063" cy="457200"/>
          </a:xfrm>
          <a:prstGeom prst="rect">
            <a:avLst/>
          </a:prstGeom>
          <a:noFill/>
          <a:ln w="9525">
            <a:noFill/>
            <a:miter lim="800000"/>
            <a:headEnd/>
            <a:tailEnd/>
          </a:ln>
          <a:effectLst/>
        </p:spPr>
        <p:txBody>
          <a:bodyPr wrap="none" lIns="92075" tIns="46038" rIns="92075" bIns="46038" anchor="ctr"/>
          <a:lstStyle/>
          <a:p>
            <a:pPr defTabSz="762000">
              <a:defRPr/>
            </a:pPr>
            <a:fld id="{88CB952C-1EE1-47CC-9E33-E44170E7D3F4}" type="slidenum">
              <a:rPr kumimoji="1" lang="en-US" altLang="ja-JP" sz="1600">
                <a:solidFill>
                  <a:schemeClr val="bg1"/>
                </a:solidFill>
                <a:latin typeface="Times New Roman" pitchFamily="18" charset="0"/>
                <a:ea typeface="MS PGothic" pitchFamily="34" charset="-128"/>
              </a:rPr>
              <a:pPr defTabSz="762000">
                <a:defRPr/>
              </a:pPr>
              <a:t>‹#›</a:t>
            </a:fld>
            <a:endParaRPr kumimoji="1" lang="en-US" altLang="ja-JP" sz="1600">
              <a:solidFill>
                <a:schemeClr val="bg1"/>
              </a:solidFill>
              <a:latin typeface="Times New Roman" pitchFamily="18" charset="0"/>
              <a:ea typeface="MS PGothic" pitchFamily="34" charset="-128"/>
            </a:endParaRPr>
          </a:p>
        </p:txBody>
      </p:sp>
      <p:pic>
        <p:nvPicPr>
          <p:cNvPr id="13319" name="Picture 8" descr="header2"/>
          <p:cNvPicPr>
            <a:picLocks noChangeAspect="1" noChangeArrowheads="1"/>
          </p:cNvPicPr>
          <p:nvPr userDrawn="1"/>
        </p:nvPicPr>
        <p:blipFill>
          <a:blip r:embed="rId16" cstate="print"/>
          <a:srcRect/>
          <a:stretch>
            <a:fillRect/>
          </a:stretch>
        </p:blipFill>
        <p:spPr bwMode="auto">
          <a:xfrm>
            <a:off x="8840788" y="188913"/>
            <a:ext cx="935037" cy="803275"/>
          </a:xfrm>
          <a:prstGeom prst="rect">
            <a:avLst/>
          </a:prstGeom>
          <a:noFill/>
          <a:ln w="9525">
            <a:noFill/>
            <a:miter lim="800000"/>
            <a:headEnd/>
            <a:tailEnd/>
          </a:ln>
        </p:spPr>
      </p:pic>
      <p:pic>
        <p:nvPicPr>
          <p:cNvPr id="13320" name="Picture 14" descr="index_03"/>
          <p:cNvPicPr>
            <a:picLocks noChangeAspect="1" noChangeArrowheads="1"/>
          </p:cNvPicPr>
          <p:nvPr userDrawn="1"/>
        </p:nvPicPr>
        <p:blipFill>
          <a:blip r:embed="rId17" cstate="print"/>
          <a:srcRect/>
          <a:stretch>
            <a:fillRect/>
          </a:stretch>
        </p:blipFill>
        <p:spPr bwMode="auto">
          <a:xfrm>
            <a:off x="8902700" y="6494463"/>
            <a:ext cx="996950" cy="3540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0"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ransition/>
  <p:timing>
    <p:tnLst>
      <p:par>
        <p:cTn id="1" dur="indefinite" restart="never" nodeType="tmRoot"/>
      </p:par>
    </p:tnLst>
  </p:timing>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ea typeface="宋体" pitchFamily="2" charset="-122"/>
        </a:defRPr>
      </a:lvl2pPr>
      <a:lvl3pPr algn="ctr" rtl="0" eaLnBrk="0" fontAlgn="base" hangingPunct="0">
        <a:spcBef>
          <a:spcPct val="0"/>
        </a:spcBef>
        <a:spcAft>
          <a:spcPct val="0"/>
        </a:spcAft>
        <a:defRPr sz="4000">
          <a:solidFill>
            <a:schemeClr val="tx2"/>
          </a:solidFill>
          <a:latin typeface="Arial" charset="0"/>
          <a:ea typeface="宋体" pitchFamily="2" charset="-122"/>
        </a:defRPr>
      </a:lvl3pPr>
      <a:lvl4pPr algn="ctr" rtl="0" eaLnBrk="0" fontAlgn="base" hangingPunct="0">
        <a:spcBef>
          <a:spcPct val="0"/>
        </a:spcBef>
        <a:spcAft>
          <a:spcPct val="0"/>
        </a:spcAft>
        <a:defRPr sz="4000">
          <a:solidFill>
            <a:schemeClr val="tx2"/>
          </a:solidFill>
          <a:latin typeface="Arial" charset="0"/>
          <a:ea typeface="宋体" pitchFamily="2" charset="-122"/>
        </a:defRPr>
      </a:lvl4pPr>
      <a:lvl5pPr algn="ctr" rtl="0" eaLnBrk="0" fontAlgn="base" hangingPunct="0">
        <a:spcBef>
          <a:spcPct val="0"/>
        </a:spcBef>
        <a:spcAft>
          <a:spcPct val="0"/>
        </a:spcAft>
        <a:defRPr sz="4000">
          <a:solidFill>
            <a:schemeClr val="tx2"/>
          </a:solidFill>
          <a:latin typeface="Arial" charset="0"/>
          <a:ea typeface="宋体" pitchFamily="2" charset="-122"/>
        </a:defRPr>
      </a:lvl5pPr>
      <a:lvl6pPr marL="457200" algn="ctr" rtl="0" fontAlgn="base">
        <a:spcBef>
          <a:spcPct val="0"/>
        </a:spcBef>
        <a:spcAft>
          <a:spcPct val="0"/>
        </a:spcAft>
        <a:defRPr sz="4000">
          <a:solidFill>
            <a:schemeClr val="tx2"/>
          </a:solidFill>
          <a:latin typeface="Arial" charset="0"/>
          <a:ea typeface="宋体" pitchFamily="2" charset="-122"/>
        </a:defRPr>
      </a:lvl6pPr>
      <a:lvl7pPr marL="914400" algn="ctr" rtl="0" fontAlgn="base">
        <a:spcBef>
          <a:spcPct val="0"/>
        </a:spcBef>
        <a:spcAft>
          <a:spcPct val="0"/>
        </a:spcAft>
        <a:defRPr sz="4000">
          <a:solidFill>
            <a:schemeClr val="tx2"/>
          </a:solidFill>
          <a:latin typeface="Arial" charset="0"/>
          <a:ea typeface="宋体" pitchFamily="2" charset="-122"/>
        </a:defRPr>
      </a:lvl7pPr>
      <a:lvl8pPr marL="1371600" algn="ctr" rtl="0" fontAlgn="base">
        <a:spcBef>
          <a:spcPct val="0"/>
        </a:spcBef>
        <a:spcAft>
          <a:spcPct val="0"/>
        </a:spcAft>
        <a:defRPr sz="4000">
          <a:solidFill>
            <a:schemeClr val="tx2"/>
          </a:solidFill>
          <a:latin typeface="Arial" charset="0"/>
          <a:ea typeface="宋体" pitchFamily="2" charset="-122"/>
        </a:defRPr>
      </a:lvl8pPr>
      <a:lvl9pPr marL="1828800" algn="ctr" rtl="0" fontAlgn="base">
        <a:spcBef>
          <a:spcPct val="0"/>
        </a:spcBef>
        <a:spcAft>
          <a:spcPct val="0"/>
        </a:spcAft>
        <a:defRPr sz="40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xcel_97_-_2004_Worksheet1.xls"/><Relationship Id="rId5"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2.bin"/><Relationship Id="rId5" Type="http://schemas.openxmlformats.org/officeDocument/2006/relationships/image" Target="../media/image33.wmf"/><Relationship Id="rId6" Type="http://schemas.openxmlformats.org/officeDocument/2006/relationships/oleObject" Target="../embeddings/oleObject3.bin"/><Relationship Id="rId7" Type="http://schemas.openxmlformats.org/officeDocument/2006/relationships/image" Target="../media/image34.wmf"/><Relationship Id="rId8" Type="http://schemas.openxmlformats.org/officeDocument/2006/relationships/oleObject" Target="../embeddings/oleObject4.bin"/><Relationship Id="rId9" Type="http://schemas.openxmlformats.org/officeDocument/2006/relationships/image" Target="../media/image35.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1" Type="http://schemas.openxmlformats.org/officeDocument/2006/relationships/image" Target="../media/image39.wmf"/><Relationship Id="rId12" Type="http://schemas.openxmlformats.org/officeDocument/2006/relationships/oleObject" Target="../embeddings/Microsoft_Excel_97_-_2004_Worksheet3.xls"/><Relationship Id="rId13" Type="http://schemas.openxmlformats.org/officeDocument/2006/relationships/image" Target="../media/image32.emf"/><Relationship Id="rId14" Type="http://schemas.openxmlformats.org/officeDocument/2006/relationships/oleObject" Target="../embeddings/oleObject8.bin"/><Relationship Id="rId15" Type="http://schemas.openxmlformats.org/officeDocument/2006/relationships/image" Target="../media/image40.wmf"/><Relationship Id="rId1" Type="http://schemas.openxmlformats.org/officeDocument/2006/relationships/vmlDrawing" Target="../drawings/vmlDrawing4.vml"/><Relationship Id="rId2" Type="http://schemas.openxmlformats.org/officeDocument/2006/relationships/slideLayout" Target="../slideLayouts/slideLayout4.xml"/><Relationship Id="rId3" Type="http://schemas.openxmlformats.org/officeDocument/2006/relationships/notesSlide" Target="../notesSlides/notesSlide6.xml"/><Relationship Id="rId4" Type="http://schemas.openxmlformats.org/officeDocument/2006/relationships/oleObject" Target="../embeddings/Microsoft_Excel_97_-_2004_Worksheet2.xls"/><Relationship Id="rId5" Type="http://schemas.openxmlformats.org/officeDocument/2006/relationships/image" Target="../media/image36.emf"/><Relationship Id="rId6" Type="http://schemas.openxmlformats.org/officeDocument/2006/relationships/oleObject" Target="../embeddings/oleObject5.bin"/><Relationship Id="rId7" Type="http://schemas.openxmlformats.org/officeDocument/2006/relationships/image" Target="../media/image37.wmf"/><Relationship Id="rId8" Type="http://schemas.openxmlformats.org/officeDocument/2006/relationships/oleObject" Target="../embeddings/oleObject6.bin"/><Relationship Id="rId9" Type="http://schemas.openxmlformats.org/officeDocument/2006/relationships/image" Target="../media/image38.wmf"/><Relationship Id="rId10"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9.bin"/><Relationship Id="rId5" Type="http://schemas.openxmlformats.org/officeDocument/2006/relationships/image" Target="../media/image42.wmf"/><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20" Type="http://schemas.openxmlformats.org/officeDocument/2006/relationships/image" Target="../media/image20.jpeg"/><Relationship Id="rId21" Type="http://schemas.openxmlformats.org/officeDocument/2006/relationships/image" Target="../media/image21.tiff"/><Relationship Id="rId22" Type="http://schemas.openxmlformats.org/officeDocument/2006/relationships/image" Target="../media/image22.tiff"/><Relationship Id="rId23" Type="http://schemas.openxmlformats.org/officeDocument/2006/relationships/image" Target="../media/image23.tiff"/><Relationship Id="rId24" Type="http://schemas.openxmlformats.org/officeDocument/2006/relationships/image" Target="../media/image24.tiff"/><Relationship Id="rId25" Type="http://schemas.openxmlformats.org/officeDocument/2006/relationships/image" Target="../media/image25.tiff"/><Relationship Id="rId26" Type="http://schemas.openxmlformats.org/officeDocument/2006/relationships/image" Target="../media/image26.tiff"/><Relationship Id="rId27" Type="http://schemas.openxmlformats.org/officeDocument/2006/relationships/image" Target="../media/image27.tiff"/><Relationship Id="rId10" Type="http://schemas.openxmlformats.org/officeDocument/2006/relationships/image" Target="../media/image10.jpeg"/><Relationship Id="rId11" Type="http://schemas.openxmlformats.org/officeDocument/2006/relationships/image" Target="../media/image11.jpeg"/><Relationship Id="rId12" Type="http://schemas.openxmlformats.org/officeDocument/2006/relationships/image" Target="../media/image12.jpeg"/><Relationship Id="rId13" Type="http://schemas.openxmlformats.org/officeDocument/2006/relationships/image" Target="../media/image13.jpe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 Id="rId17" Type="http://schemas.openxmlformats.org/officeDocument/2006/relationships/image" Target="../media/image17.png"/><Relationship Id="rId18" Type="http://schemas.openxmlformats.org/officeDocument/2006/relationships/image" Target="../media/image18.jpeg"/><Relationship Id="rId19"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oleObject" Target="../embeddings/oleObject10.bin"/><Relationship Id="rId5" Type="http://schemas.openxmlformats.org/officeDocument/2006/relationships/image" Target="../media/image44.wmf"/><Relationship Id="rId1" Type="http://schemas.openxmlformats.org/officeDocument/2006/relationships/vmlDrawing" Target="../drawings/vmlDrawing6.vml"/><Relationship Id="rId2"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46.emf"/><Relationship Id="rId5" Type="http://schemas.openxmlformats.org/officeDocument/2006/relationships/image" Target="../media/image45.jpeg"/><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7.emf"/><Relationship Id="rId5" Type="http://schemas.openxmlformats.org/officeDocument/2006/relationships/oleObject" Target="../embeddings/oleObject13.bin"/><Relationship Id="rId6" Type="http://schemas.openxmlformats.org/officeDocument/2006/relationships/image" Target="../media/image48.emf"/><Relationship Id="rId7" Type="http://schemas.openxmlformats.org/officeDocument/2006/relationships/oleObject" Target="../embeddings/oleObject14.bin"/><Relationship Id="rId8" Type="http://schemas.openxmlformats.org/officeDocument/2006/relationships/image" Target="../media/image4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oleObject" Target="../embeddings/oleObject15.bin"/><Relationship Id="rId5" Type="http://schemas.openxmlformats.org/officeDocument/2006/relationships/image" Target="../media/image54.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e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1.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e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jpe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jpeg"/><Relationship Id="rId1" Type="http://schemas.openxmlformats.org/officeDocument/2006/relationships/tags" Target="../tags/tag6.xml"/><Relationship Id="rId2" Type="http://schemas.openxmlformats.org/officeDocument/2006/relationships/tags" Target="../tags/tag7.xml"/></Relationships>
</file>

<file path=ppt/slides/_rels/slide3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70.emf"/><Relationship Id="rId5" Type="http://schemas.openxmlformats.org/officeDocument/2006/relationships/oleObject" Target="../embeddings/oleObject18.bin"/><Relationship Id="rId6" Type="http://schemas.openxmlformats.org/officeDocument/2006/relationships/image" Target="../media/image7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20.bin"/><Relationship Id="rId5" Type="http://schemas.openxmlformats.org/officeDocument/2006/relationships/image" Target="../media/image73.emf"/><Relationship Id="rId6" Type="http://schemas.openxmlformats.org/officeDocument/2006/relationships/oleObject" Target="../embeddings/oleObject21.bin"/><Relationship Id="rId7" Type="http://schemas.openxmlformats.org/officeDocument/2006/relationships/image" Target="../media/image74.emf"/><Relationship Id="rId8" Type="http://schemas.openxmlformats.org/officeDocument/2006/relationships/oleObject" Target="../embeddings/oleObject22.bin"/><Relationship Id="rId9" Type="http://schemas.openxmlformats.org/officeDocument/2006/relationships/image" Target="../media/image75.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77.wmf"/><Relationship Id="rId5" Type="http://schemas.openxmlformats.org/officeDocument/2006/relationships/oleObject" Target="../embeddings/oleObject24.bin"/><Relationship Id="rId6" Type="http://schemas.openxmlformats.org/officeDocument/2006/relationships/image" Target="../media/image78.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1" Type="http://schemas.openxmlformats.org/officeDocument/2006/relationships/oleObject" Target="../embeddings/oleObject28.bin"/><Relationship Id="rId12" Type="http://schemas.openxmlformats.org/officeDocument/2006/relationships/image" Target="../media/image82.emf"/><Relationship Id="rId13" Type="http://schemas.openxmlformats.org/officeDocument/2006/relationships/oleObject" Target="../embeddings/oleObject29.bin"/><Relationship Id="rId14" Type="http://schemas.openxmlformats.org/officeDocument/2006/relationships/image" Target="../media/image83.wmf"/><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notesSlide" Target="../notesSlides/notesSlide12.xml"/><Relationship Id="rId4" Type="http://schemas.openxmlformats.org/officeDocument/2006/relationships/image" Target="../media/image84.png"/><Relationship Id="rId5" Type="http://schemas.openxmlformats.org/officeDocument/2006/relationships/oleObject" Target="../embeddings/oleObject25.bin"/><Relationship Id="rId6" Type="http://schemas.openxmlformats.org/officeDocument/2006/relationships/image" Target="../media/image79.emf"/><Relationship Id="rId7" Type="http://schemas.openxmlformats.org/officeDocument/2006/relationships/oleObject" Target="../embeddings/oleObject26.bin"/><Relationship Id="rId8" Type="http://schemas.openxmlformats.org/officeDocument/2006/relationships/image" Target="../media/image80.emf"/><Relationship Id="rId9" Type="http://schemas.openxmlformats.org/officeDocument/2006/relationships/oleObject" Target="../embeddings/oleObject27.bin"/><Relationship Id="rId10" Type="http://schemas.openxmlformats.org/officeDocument/2006/relationships/image" Target="../media/image8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85.emf"/><Relationship Id="rId5" Type="http://schemas.openxmlformats.org/officeDocument/2006/relationships/oleObject" Target="../embeddings/oleObject31.bin"/><Relationship Id="rId6" Type="http://schemas.openxmlformats.org/officeDocument/2006/relationships/image" Target="../media/image86.wmf"/><Relationship Id="rId7" Type="http://schemas.openxmlformats.org/officeDocument/2006/relationships/oleObject" Target="../embeddings/oleObject32.bin"/><Relationship Id="rId8" Type="http://schemas.openxmlformats.org/officeDocument/2006/relationships/image" Target="../media/image87.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3.bin"/><Relationship Id="rId5" Type="http://schemas.openxmlformats.org/officeDocument/2006/relationships/image" Target="../media/image88.wmf"/><Relationship Id="rId6" Type="http://schemas.openxmlformats.org/officeDocument/2006/relationships/oleObject" Target="../embeddings/oleObject34.bin"/><Relationship Id="rId7" Type="http://schemas.openxmlformats.org/officeDocument/2006/relationships/image" Target="../media/image89.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5.bin"/><Relationship Id="rId5" Type="http://schemas.openxmlformats.org/officeDocument/2006/relationships/image" Target="../media/image90.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Microsoft_Excel_97_-_2004_Worksheet4.xls"/><Relationship Id="rId5" Type="http://schemas.openxmlformats.org/officeDocument/2006/relationships/image" Target="../media/image91.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36.bin"/><Relationship Id="rId5" Type="http://schemas.openxmlformats.org/officeDocument/2006/relationships/image" Target="../media/image92.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37.bin"/><Relationship Id="rId5" Type="http://schemas.openxmlformats.org/officeDocument/2006/relationships/image" Target="../media/image93.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1" Type="http://schemas.openxmlformats.org/officeDocument/2006/relationships/image" Target="../media/image97.wmf"/><Relationship Id="rId12" Type="http://schemas.openxmlformats.org/officeDocument/2006/relationships/oleObject" Target="../embeddings/oleObject42.bin"/><Relationship Id="rId13" Type="http://schemas.openxmlformats.org/officeDocument/2006/relationships/image" Target="../media/image98.wmf"/><Relationship Id="rId14" Type="http://schemas.openxmlformats.org/officeDocument/2006/relationships/oleObject" Target="../embeddings/oleObject43.bin"/><Relationship Id="rId15" Type="http://schemas.openxmlformats.org/officeDocument/2006/relationships/image" Target="../media/image99.wmf"/><Relationship Id="rId1" Type="http://schemas.openxmlformats.org/officeDocument/2006/relationships/vmlDrawing" Target="../drawings/vmlDrawing22.v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oleObject" Target="../embeddings/oleObject38.bin"/><Relationship Id="rId5" Type="http://schemas.openxmlformats.org/officeDocument/2006/relationships/image" Target="../media/image94.wmf"/><Relationship Id="rId6" Type="http://schemas.openxmlformats.org/officeDocument/2006/relationships/oleObject" Target="../embeddings/oleObject39.bin"/><Relationship Id="rId7" Type="http://schemas.openxmlformats.org/officeDocument/2006/relationships/image" Target="../media/image95.wmf"/><Relationship Id="rId8" Type="http://schemas.openxmlformats.org/officeDocument/2006/relationships/oleObject" Target="../embeddings/oleObject40.bin"/><Relationship Id="rId9" Type="http://schemas.openxmlformats.org/officeDocument/2006/relationships/image" Target="../media/image96.wmf"/><Relationship Id="rId10" Type="http://schemas.openxmlformats.org/officeDocument/2006/relationships/oleObject" Target="../embeddings/oleObject41.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44.bin"/><Relationship Id="rId5" Type="http://schemas.openxmlformats.org/officeDocument/2006/relationships/image" Target="../media/image100.png"/><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45.bin"/><Relationship Id="rId5" Type="http://schemas.openxmlformats.org/officeDocument/2006/relationships/image" Target="../media/image95.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46.bin"/><Relationship Id="rId5" Type="http://schemas.openxmlformats.org/officeDocument/2006/relationships/image" Target="../media/image96.wmf"/><Relationship Id="rId6" Type="http://schemas.openxmlformats.org/officeDocument/2006/relationships/oleObject" Target="../embeddings/oleObject47.bin"/><Relationship Id="rId7" Type="http://schemas.openxmlformats.org/officeDocument/2006/relationships/image" Target="../media/image99.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48.bin"/><Relationship Id="rId5" Type="http://schemas.openxmlformats.org/officeDocument/2006/relationships/image" Target="../media/image97.wmf"/><Relationship Id="rId6" Type="http://schemas.openxmlformats.org/officeDocument/2006/relationships/oleObject" Target="../embeddings/oleObject49.bin"/><Relationship Id="rId7" Type="http://schemas.openxmlformats.org/officeDocument/2006/relationships/image" Target="../media/image98.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9" Type="http://schemas.openxmlformats.org/officeDocument/2006/relationships/image" Target="../media/image9.jpeg"/><Relationship Id="rId20" Type="http://schemas.openxmlformats.org/officeDocument/2006/relationships/image" Target="../media/image20.jpeg"/><Relationship Id="rId21" Type="http://schemas.openxmlformats.org/officeDocument/2006/relationships/image" Target="../media/image21.tiff"/><Relationship Id="rId22" Type="http://schemas.openxmlformats.org/officeDocument/2006/relationships/image" Target="../media/image22.tiff"/><Relationship Id="rId23" Type="http://schemas.openxmlformats.org/officeDocument/2006/relationships/image" Target="../media/image23.tiff"/><Relationship Id="rId24" Type="http://schemas.openxmlformats.org/officeDocument/2006/relationships/image" Target="../media/image24.tiff"/><Relationship Id="rId25" Type="http://schemas.openxmlformats.org/officeDocument/2006/relationships/image" Target="../media/image25.tiff"/><Relationship Id="rId26" Type="http://schemas.openxmlformats.org/officeDocument/2006/relationships/image" Target="../media/image26.tiff"/><Relationship Id="rId27" Type="http://schemas.openxmlformats.org/officeDocument/2006/relationships/image" Target="../media/image27.tiff"/><Relationship Id="rId10" Type="http://schemas.openxmlformats.org/officeDocument/2006/relationships/image" Target="../media/image10.jpeg"/><Relationship Id="rId11" Type="http://schemas.openxmlformats.org/officeDocument/2006/relationships/image" Target="../media/image11.jpeg"/><Relationship Id="rId12" Type="http://schemas.openxmlformats.org/officeDocument/2006/relationships/image" Target="../media/image12.jpeg"/><Relationship Id="rId13" Type="http://schemas.openxmlformats.org/officeDocument/2006/relationships/image" Target="../media/image13.jpeg"/><Relationship Id="rId14" Type="http://schemas.openxmlformats.org/officeDocument/2006/relationships/image" Target="../media/image14.jpeg"/><Relationship Id="rId15" Type="http://schemas.openxmlformats.org/officeDocument/2006/relationships/image" Target="../media/image15.jpeg"/><Relationship Id="rId16" Type="http://schemas.openxmlformats.org/officeDocument/2006/relationships/image" Target="../media/image16.jpeg"/><Relationship Id="rId17" Type="http://schemas.openxmlformats.org/officeDocument/2006/relationships/image" Target="../media/image17.png"/><Relationship Id="rId18" Type="http://schemas.openxmlformats.org/officeDocument/2006/relationships/image" Target="../media/image18.jpeg"/><Relationship Id="rId19"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arnetminer.org/" TargetMode="External"/><Relationship Id="rId4" Type="http://schemas.openxmlformats.org/officeDocument/2006/relationships/hyperlink" Target="mailto:jietang@tsinghua.edu.cn" TargetMode="External"/><Relationship Id="rId1" Type="http://schemas.openxmlformats.org/officeDocument/2006/relationships/slideLayout" Target="../slideLayouts/slideLayout1.xml"/><Relationship Id="rId2" Type="http://schemas.openxmlformats.org/officeDocument/2006/relationships/hyperlink" Target="http://keg.cs.tsinghua.edu.cn/~jieta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742950" y="2130425"/>
            <a:ext cx="8420100" cy="1470025"/>
          </a:xfrm>
        </p:spPr>
        <p:txBody>
          <a:bodyPr/>
          <a:lstStyle/>
          <a:p>
            <a:pPr eaLnBrk="1" hangingPunct="1"/>
            <a:r>
              <a:rPr lang="en-US" altLang="zh-CN" smtClean="0"/>
              <a:t>ML Algorithm Review</a:t>
            </a:r>
          </a:p>
        </p:txBody>
      </p:sp>
      <p:sp>
        <p:nvSpPr>
          <p:cNvPr id="15363" name="Rectangle 5"/>
          <p:cNvSpPr>
            <a:spLocks noGrp="1" noChangeArrowheads="1"/>
          </p:cNvSpPr>
          <p:nvPr>
            <p:ph type="subTitle" idx="1"/>
          </p:nvPr>
        </p:nvSpPr>
        <p:spPr>
          <a:xfrm>
            <a:off x="704850" y="4052888"/>
            <a:ext cx="8424863" cy="1752600"/>
          </a:xfrm>
        </p:spPr>
        <p:txBody>
          <a:bodyPr/>
          <a:lstStyle/>
          <a:p>
            <a:pPr eaLnBrk="1" hangingPunct="1"/>
            <a:r>
              <a:rPr lang="en-US" altLang="zh-CN" sz="2800" dirty="0" smtClean="0"/>
              <a:t>Jie Tang</a:t>
            </a:r>
          </a:p>
          <a:p>
            <a:pPr eaLnBrk="1" hangingPunct="1"/>
            <a:r>
              <a:rPr lang="en-US" altLang="zh-CN" sz="2800" dirty="0" smtClean="0"/>
              <a:t>Department of Computer Science &amp; Technology</a:t>
            </a:r>
          </a:p>
          <a:p>
            <a:pPr eaLnBrk="1" hangingPunct="1"/>
            <a:r>
              <a:rPr lang="en-US" altLang="zh-CN" sz="2800" smtClean="0"/>
              <a:t>Tsinghua University</a:t>
            </a:r>
            <a:endParaRPr lang="en-US" altLang="zh-CN" sz="28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309688" y="381000"/>
            <a:ext cx="5072062" cy="609600"/>
          </a:xfrm>
        </p:spPr>
        <p:txBody>
          <a:bodyPr/>
          <a:lstStyle/>
          <a:p>
            <a:r>
              <a:rPr lang="en-US" altLang="zh-CN" smtClean="0"/>
              <a:t>Training Dataset</a:t>
            </a:r>
          </a:p>
        </p:txBody>
      </p:sp>
      <p:graphicFrame>
        <p:nvGraphicFramePr>
          <p:cNvPr id="2050" name="Object 2"/>
          <p:cNvGraphicFramePr>
            <a:graphicFrameLocks noGrp="1"/>
          </p:cNvGraphicFramePr>
          <p:nvPr>
            <p:ph type="body" idx="1"/>
          </p:nvPr>
        </p:nvGraphicFramePr>
        <p:xfrm>
          <a:off x="2311400" y="1508720"/>
          <a:ext cx="7181850" cy="4800600"/>
        </p:xfrm>
        <a:graphic>
          <a:graphicData uri="http://schemas.openxmlformats.org/presentationml/2006/ole">
            <mc:AlternateContent xmlns:mc="http://schemas.openxmlformats.org/markup-compatibility/2006">
              <mc:Choice xmlns:v="urn:schemas-microsoft-com:vml" Requires="v">
                <p:oleObj spid="_x0000_s1043" name="Worksheet" r:id="rId4" imgW="6115431" imgH="4458208" progId="Excel.Sheet.8">
                  <p:embed/>
                </p:oleObj>
              </mc:Choice>
              <mc:Fallback>
                <p:oleObj name="Worksheet" r:id="rId4" imgW="6115431" imgH="4458208" progId="Excel.Shee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1400" y="1508720"/>
                        <a:ext cx="7181850" cy="480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2" name="Text Box 4"/>
          <p:cNvSpPr txBox="1">
            <a:spLocks noChangeArrowheads="1"/>
          </p:cNvSpPr>
          <p:nvPr/>
        </p:nvSpPr>
        <p:spPr bwMode="auto">
          <a:xfrm>
            <a:off x="247650" y="2133600"/>
            <a:ext cx="2063750" cy="1570038"/>
          </a:xfrm>
          <a:prstGeom prst="rect">
            <a:avLst/>
          </a:prstGeom>
          <a:noFill/>
          <a:ln w="9525">
            <a:noFill/>
            <a:miter lim="800000"/>
            <a:headEnd/>
            <a:tailEnd/>
          </a:ln>
        </p:spPr>
        <p:txBody>
          <a:bodyPr>
            <a:spAutoFit/>
          </a:bodyPr>
          <a:lstStyle/>
          <a:p>
            <a:pPr eaLnBrk="0" hangingPunct="0">
              <a:buClr>
                <a:srgbClr val="170981"/>
              </a:buClr>
              <a:buSzPct val="75000"/>
              <a:buFont typeface="Wingdings" pitchFamily="2" charset="2"/>
              <a:buNone/>
            </a:pPr>
            <a:r>
              <a:rPr lang="en-US" altLang="zh-CN" sz="2400" dirty="0"/>
              <a:t>This follows an  example from Quinlan’s ID3</a:t>
            </a:r>
          </a:p>
        </p:txBody>
      </p:sp>
      <p:sp>
        <p:nvSpPr>
          <p:cNvPr id="2" name="Rectangle 1"/>
          <p:cNvSpPr/>
          <p:nvPr/>
        </p:nvSpPr>
        <p:spPr>
          <a:xfrm>
            <a:off x="7401272" y="1462651"/>
            <a:ext cx="2160240" cy="4896544"/>
          </a:xfrm>
          <a:prstGeom prst="rect">
            <a:avLst/>
          </a:prstGeom>
          <a:solidFill>
            <a:srgbClr val="FFCCCC">
              <a:alpha val="6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057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38250" y="381000"/>
            <a:ext cx="8442325" cy="609600"/>
          </a:xfrm>
          <a:noFill/>
        </p:spPr>
        <p:txBody>
          <a:bodyPr lIns="92075" tIns="46038" rIns="92075" bIns="46038"/>
          <a:lstStyle/>
          <a:p>
            <a:r>
              <a:rPr lang="en-US" altLang="zh-CN" sz="2800" smtClean="0">
                <a:solidFill>
                  <a:srgbClr val="170981"/>
                </a:solidFill>
                <a:latin typeface="Times New Roman" pitchFamily="18" charset="0"/>
              </a:rPr>
              <a:t>Output: A Decision Tree for “</a:t>
            </a:r>
            <a:r>
              <a:rPr lang="en-US" altLang="zh-CN" sz="2800" i="1" smtClean="0">
                <a:solidFill>
                  <a:srgbClr val="170981"/>
                </a:solidFill>
                <a:latin typeface="Times New Roman" pitchFamily="18" charset="0"/>
              </a:rPr>
              <a:t>buys_computer”</a:t>
            </a:r>
          </a:p>
        </p:txBody>
      </p:sp>
      <p:sp>
        <p:nvSpPr>
          <p:cNvPr id="30723" name="Rectangle 3"/>
          <p:cNvSpPr>
            <a:spLocks noChangeArrowheads="1"/>
          </p:cNvSpPr>
          <p:nvPr/>
        </p:nvSpPr>
        <p:spPr bwMode="auto">
          <a:xfrm>
            <a:off x="3856038" y="1901825"/>
            <a:ext cx="747712" cy="461963"/>
          </a:xfrm>
          <a:prstGeom prst="rect">
            <a:avLst/>
          </a:prstGeom>
          <a:solidFill>
            <a:srgbClr val="00CCFF"/>
          </a:solidFill>
          <a:ln w="12700">
            <a:solidFill>
              <a:schemeClr val="tx1"/>
            </a:solid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age?</a:t>
            </a:r>
          </a:p>
        </p:txBody>
      </p:sp>
      <p:sp>
        <p:nvSpPr>
          <p:cNvPr id="30724" name="Rectangle 4"/>
          <p:cNvSpPr>
            <a:spLocks noChangeArrowheads="1"/>
          </p:cNvSpPr>
          <p:nvPr/>
        </p:nvSpPr>
        <p:spPr bwMode="auto">
          <a:xfrm>
            <a:off x="3621088" y="2876550"/>
            <a:ext cx="1209675" cy="461963"/>
          </a:xfrm>
          <a:prstGeom prst="rect">
            <a:avLst/>
          </a:prstGeom>
          <a:no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overcast</a:t>
            </a:r>
          </a:p>
        </p:txBody>
      </p:sp>
      <p:sp>
        <p:nvSpPr>
          <p:cNvPr id="30725" name="Rectangle 5"/>
          <p:cNvSpPr>
            <a:spLocks noChangeArrowheads="1"/>
          </p:cNvSpPr>
          <p:nvPr/>
        </p:nvSpPr>
        <p:spPr bwMode="auto">
          <a:xfrm>
            <a:off x="1881188" y="3790950"/>
            <a:ext cx="1209675" cy="461963"/>
          </a:xfrm>
          <a:prstGeom prst="rect">
            <a:avLst/>
          </a:prstGeom>
          <a:solidFill>
            <a:srgbClr val="00FFCC"/>
          </a:solidFill>
          <a:ln w="12700">
            <a:solidFill>
              <a:schemeClr val="tx1"/>
            </a:solid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student?</a:t>
            </a:r>
          </a:p>
        </p:txBody>
      </p:sp>
      <p:sp>
        <p:nvSpPr>
          <p:cNvPr id="30726" name="Rectangle 6"/>
          <p:cNvSpPr>
            <a:spLocks noChangeArrowheads="1"/>
          </p:cNvSpPr>
          <p:nvPr/>
        </p:nvSpPr>
        <p:spPr bwMode="auto">
          <a:xfrm>
            <a:off x="5691188" y="3790950"/>
            <a:ext cx="1814512" cy="461963"/>
          </a:xfrm>
          <a:prstGeom prst="rect">
            <a:avLst/>
          </a:prstGeom>
          <a:solidFill>
            <a:srgbClr val="99CCFF"/>
          </a:solidFill>
          <a:ln w="12700">
            <a:solidFill>
              <a:schemeClr val="tx1"/>
            </a:solid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credit rating?</a:t>
            </a:r>
          </a:p>
        </p:txBody>
      </p:sp>
      <p:sp>
        <p:nvSpPr>
          <p:cNvPr id="30727" name="Rectangle 7"/>
          <p:cNvSpPr>
            <a:spLocks noChangeArrowheads="1"/>
          </p:cNvSpPr>
          <p:nvPr/>
        </p:nvSpPr>
        <p:spPr bwMode="auto">
          <a:xfrm>
            <a:off x="1304925" y="4757738"/>
            <a:ext cx="493713" cy="461962"/>
          </a:xfrm>
          <a:prstGeom prst="rect">
            <a:avLst/>
          </a:prstGeom>
          <a:no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no</a:t>
            </a:r>
          </a:p>
        </p:txBody>
      </p:sp>
      <p:sp>
        <p:nvSpPr>
          <p:cNvPr id="30728" name="Rectangle 8"/>
          <p:cNvSpPr>
            <a:spLocks noChangeArrowheads="1"/>
          </p:cNvSpPr>
          <p:nvPr/>
        </p:nvSpPr>
        <p:spPr bwMode="auto">
          <a:xfrm>
            <a:off x="3001963" y="4757738"/>
            <a:ext cx="596900" cy="461962"/>
          </a:xfrm>
          <a:prstGeom prst="rect">
            <a:avLst/>
          </a:prstGeom>
          <a:no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yes</a:t>
            </a:r>
          </a:p>
        </p:txBody>
      </p:sp>
      <p:sp>
        <p:nvSpPr>
          <p:cNvPr id="30729" name="Rectangle 9"/>
          <p:cNvSpPr>
            <a:spLocks noChangeArrowheads="1"/>
          </p:cNvSpPr>
          <p:nvPr/>
        </p:nvSpPr>
        <p:spPr bwMode="auto">
          <a:xfrm>
            <a:off x="7078663" y="4772025"/>
            <a:ext cx="612775" cy="461963"/>
          </a:xfrm>
          <a:prstGeom prst="rect">
            <a:avLst/>
          </a:prstGeom>
          <a:no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fair</a:t>
            </a:r>
          </a:p>
        </p:txBody>
      </p:sp>
      <p:sp>
        <p:nvSpPr>
          <p:cNvPr id="30730" name="Rectangle 10"/>
          <p:cNvSpPr>
            <a:spLocks noChangeArrowheads="1"/>
          </p:cNvSpPr>
          <p:nvPr/>
        </p:nvSpPr>
        <p:spPr bwMode="auto">
          <a:xfrm>
            <a:off x="5334000" y="4786313"/>
            <a:ext cx="1293813" cy="461962"/>
          </a:xfrm>
          <a:prstGeom prst="rect">
            <a:avLst/>
          </a:prstGeom>
          <a:no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excellent</a:t>
            </a:r>
          </a:p>
        </p:txBody>
      </p:sp>
      <p:sp>
        <p:nvSpPr>
          <p:cNvPr id="30731" name="Line 11"/>
          <p:cNvSpPr>
            <a:spLocks noChangeShapeType="1"/>
          </p:cNvSpPr>
          <p:nvPr/>
        </p:nvSpPr>
        <p:spPr bwMode="auto">
          <a:xfrm flipH="1">
            <a:off x="2500313" y="2393950"/>
            <a:ext cx="1074737" cy="132397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2" name="Line 12"/>
          <p:cNvSpPr>
            <a:spLocks noChangeShapeType="1"/>
          </p:cNvSpPr>
          <p:nvPr/>
        </p:nvSpPr>
        <p:spPr bwMode="auto">
          <a:xfrm flipH="1">
            <a:off x="4225925" y="2439988"/>
            <a:ext cx="1588" cy="54610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3" name="Line 13"/>
          <p:cNvSpPr>
            <a:spLocks noChangeShapeType="1"/>
          </p:cNvSpPr>
          <p:nvPr/>
        </p:nvSpPr>
        <p:spPr bwMode="auto">
          <a:xfrm>
            <a:off x="4946650" y="2470150"/>
            <a:ext cx="1612900" cy="130968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4" name="Rectangle 14"/>
          <p:cNvSpPr>
            <a:spLocks noChangeArrowheads="1"/>
          </p:cNvSpPr>
          <p:nvPr/>
        </p:nvSpPr>
        <p:spPr bwMode="auto">
          <a:xfrm>
            <a:off x="2355850" y="2819400"/>
            <a:ext cx="842963" cy="461963"/>
          </a:xfrm>
          <a:prstGeom prst="rect">
            <a:avLst/>
          </a:prstGeom>
          <a:solidFill>
            <a:srgbClr val="FFFF00"/>
          </a:solidFill>
          <a:ln w="12700">
            <a:solidFill>
              <a:schemeClr val="bg1"/>
            </a:solidFill>
            <a:miter lim="800000"/>
            <a:headEnd/>
            <a:tailEnd/>
          </a:ln>
        </p:spPr>
        <p:txBody>
          <a:bodyPr wrap="none" lIns="92075" tIns="46038" rIns="92075" bIns="46038">
            <a:spAutoFit/>
          </a:bodyPr>
          <a:lstStyle/>
          <a:p>
            <a:pPr algn="ctr" eaLnBrk="0" hangingPunct="0"/>
            <a:r>
              <a:rPr lang="en-US" altLang="zh-CN" sz="2400" b="1">
                <a:latin typeface="Times New Roman" pitchFamily="18" charset="0"/>
              </a:rPr>
              <a:t>&lt;=30</a:t>
            </a:r>
            <a:endParaRPr lang="en-US" altLang="zh-CN" sz="2400">
              <a:latin typeface="Times New Roman" pitchFamily="18" charset="0"/>
            </a:endParaRPr>
          </a:p>
        </p:txBody>
      </p:sp>
      <p:sp>
        <p:nvSpPr>
          <p:cNvPr id="30735" name="Rectangle 15"/>
          <p:cNvSpPr>
            <a:spLocks noChangeArrowheads="1"/>
          </p:cNvSpPr>
          <p:nvPr/>
        </p:nvSpPr>
        <p:spPr bwMode="auto">
          <a:xfrm>
            <a:off x="5526088" y="2936875"/>
            <a:ext cx="668337" cy="461963"/>
          </a:xfrm>
          <a:prstGeom prst="rect">
            <a:avLst/>
          </a:prstGeom>
          <a:solidFill>
            <a:srgbClr val="FFFF00"/>
          </a:solidFill>
          <a:ln w="9525">
            <a:noFill/>
            <a:miter lim="800000"/>
            <a:headEnd/>
            <a:tailEnd/>
          </a:ln>
        </p:spPr>
        <p:txBody>
          <a:bodyPr wrap="none" lIns="92075" tIns="46038" rIns="92075" bIns="46038">
            <a:spAutoFit/>
          </a:bodyPr>
          <a:lstStyle/>
          <a:p>
            <a:pPr algn="ctr" eaLnBrk="0" hangingPunct="0"/>
            <a:r>
              <a:rPr lang="en-US" altLang="zh-CN" sz="2400" b="1">
                <a:latin typeface="Times New Roman" pitchFamily="18" charset="0"/>
              </a:rPr>
              <a:t>&gt;40</a:t>
            </a:r>
            <a:endParaRPr lang="en-US" altLang="zh-CN" sz="2400">
              <a:latin typeface="Times New Roman" pitchFamily="18" charset="0"/>
            </a:endParaRPr>
          </a:p>
        </p:txBody>
      </p:sp>
      <p:sp>
        <p:nvSpPr>
          <p:cNvPr id="30736" name="Line 16"/>
          <p:cNvSpPr>
            <a:spLocks noChangeShapeType="1"/>
          </p:cNvSpPr>
          <p:nvPr/>
        </p:nvSpPr>
        <p:spPr bwMode="auto">
          <a:xfrm flipH="1">
            <a:off x="1603375" y="4344988"/>
            <a:ext cx="534988" cy="5159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7" name="Line 17"/>
          <p:cNvSpPr>
            <a:spLocks noChangeShapeType="1"/>
          </p:cNvSpPr>
          <p:nvPr/>
        </p:nvSpPr>
        <p:spPr bwMode="auto">
          <a:xfrm>
            <a:off x="2825750" y="4391025"/>
            <a:ext cx="455613" cy="42386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8" name="Line 18"/>
          <p:cNvSpPr>
            <a:spLocks noChangeShapeType="1"/>
          </p:cNvSpPr>
          <p:nvPr/>
        </p:nvSpPr>
        <p:spPr bwMode="auto">
          <a:xfrm flipH="1">
            <a:off x="5908675" y="4391025"/>
            <a:ext cx="373063" cy="455613"/>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39" name="Line 19"/>
          <p:cNvSpPr>
            <a:spLocks noChangeShapeType="1"/>
          </p:cNvSpPr>
          <p:nvPr/>
        </p:nvSpPr>
        <p:spPr bwMode="auto">
          <a:xfrm>
            <a:off x="6970713" y="4405313"/>
            <a:ext cx="355600" cy="39528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0" name="Line 20"/>
          <p:cNvSpPr>
            <a:spLocks noChangeShapeType="1"/>
          </p:cNvSpPr>
          <p:nvPr/>
        </p:nvSpPr>
        <p:spPr bwMode="auto">
          <a:xfrm>
            <a:off x="1549400" y="5229225"/>
            <a:ext cx="0" cy="439738"/>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1" name="Line 21"/>
          <p:cNvSpPr>
            <a:spLocks noChangeShapeType="1"/>
          </p:cNvSpPr>
          <p:nvPr/>
        </p:nvSpPr>
        <p:spPr bwMode="auto">
          <a:xfrm>
            <a:off x="7383463" y="5183188"/>
            <a:ext cx="0" cy="4397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2" name="Line 22"/>
          <p:cNvSpPr>
            <a:spLocks noChangeShapeType="1"/>
          </p:cNvSpPr>
          <p:nvPr/>
        </p:nvSpPr>
        <p:spPr bwMode="auto">
          <a:xfrm>
            <a:off x="5976938" y="5199063"/>
            <a:ext cx="0" cy="4397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3" name="Line 23"/>
          <p:cNvSpPr>
            <a:spLocks noChangeShapeType="1"/>
          </p:cNvSpPr>
          <p:nvPr/>
        </p:nvSpPr>
        <p:spPr bwMode="auto">
          <a:xfrm>
            <a:off x="3298825" y="5199063"/>
            <a:ext cx="0" cy="4397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4" name="Line 24"/>
          <p:cNvSpPr>
            <a:spLocks noChangeShapeType="1"/>
          </p:cNvSpPr>
          <p:nvPr/>
        </p:nvSpPr>
        <p:spPr bwMode="auto">
          <a:xfrm>
            <a:off x="4227513" y="3294063"/>
            <a:ext cx="0" cy="43973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30745" name="Rectangle 25"/>
          <p:cNvSpPr>
            <a:spLocks noChangeArrowheads="1"/>
          </p:cNvSpPr>
          <p:nvPr/>
        </p:nvSpPr>
        <p:spPr bwMode="auto">
          <a:xfrm>
            <a:off x="1303338" y="5634038"/>
            <a:ext cx="493712" cy="461962"/>
          </a:xfrm>
          <a:prstGeom prst="rect">
            <a:avLst/>
          </a:prstGeom>
          <a:solidFill>
            <a:srgbClr val="FFCC99"/>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no</a:t>
            </a:r>
          </a:p>
        </p:txBody>
      </p:sp>
      <p:sp>
        <p:nvSpPr>
          <p:cNvPr id="30746" name="Rectangle 26"/>
          <p:cNvSpPr>
            <a:spLocks noChangeArrowheads="1"/>
          </p:cNvSpPr>
          <p:nvPr/>
        </p:nvSpPr>
        <p:spPr bwMode="auto">
          <a:xfrm>
            <a:off x="5727700" y="5634038"/>
            <a:ext cx="493713" cy="461962"/>
          </a:xfrm>
          <a:prstGeom prst="rect">
            <a:avLst/>
          </a:prstGeom>
          <a:solidFill>
            <a:srgbClr val="FFCC99"/>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no</a:t>
            </a:r>
          </a:p>
        </p:txBody>
      </p:sp>
      <p:sp>
        <p:nvSpPr>
          <p:cNvPr id="30747" name="Rectangle 27"/>
          <p:cNvSpPr>
            <a:spLocks noChangeArrowheads="1"/>
          </p:cNvSpPr>
          <p:nvPr/>
        </p:nvSpPr>
        <p:spPr bwMode="auto">
          <a:xfrm>
            <a:off x="2998788" y="5634038"/>
            <a:ext cx="596900" cy="461962"/>
          </a:xfrm>
          <a:prstGeom prst="rect">
            <a:avLst/>
          </a:prstGeom>
          <a:solidFill>
            <a:srgbClr val="00FF00"/>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yes</a:t>
            </a:r>
          </a:p>
        </p:txBody>
      </p:sp>
      <p:sp>
        <p:nvSpPr>
          <p:cNvPr id="30748" name="Rectangle 28"/>
          <p:cNvSpPr>
            <a:spLocks noChangeArrowheads="1"/>
          </p:cNvSpPr>
          <p:nvPr/>
        </p:nvSpPr>
        <p:spPr bwMode="auto">
          <a:xfrm>
            <a:off x="7085013" y="5634038"/>
            <a:ext cx="596900" cy="461962"/>
          </a:xfrm>
          <a:prstGeom prst="rect">
            <a:avLst/>
          </a:prstGeom>
          <a:solidFill>
            <a:srgbClr val="00FF00"/>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yes</a:t>
            </a:r>
          </a:p>
        </p:txBody>
      </p:sp>
      <p:sp>
        <p:nvSpPr>
          <p:cNvPr id="30749" name="Rectangle 29"/>
          <p:cNvSpPr>
            <a:spLocks noChangeArrowheads="1"/>
          </p:cNvSpPr>
          <p:nvPr/>
        </p:nvSpPr>
        <p:spPr bwMode="auto">
          <a:xfrm>
            <a:off x="3929063" y="3794125"/>
            <a:ext cx="596900" cy="461963"/>
          </a:xfrm>
          <a:prstGeom prst="rect">
            <a:avLst/>
          </a:prstGeom>
          <a:solidFill>
            <a:srgbClr val="00FF00"/>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yes</a:t>
            </a:r>
          </a:p>
        </p:txBody>
      </p:sp>
      <p:sp>
        <p:nvSpPr>
          <p:cNvPr id="30750" name="Rectangle 30"/>
          <p:cNvSpPr>
            <a:spLocks noChangeArrowheads="1"/>
          </p:cNvSpPr>
          <p:nvPr/>
        </p:nvSpPr>
        <p:spPr bwMode="auto">
          <a:xfrm>
            <a:off x="3632200" y="2971800"/>
            <a:ext cx="1155700" cy="3048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eaLnBrk="0" hangingPunct="0"/>
            <a:r>
              <a:rPr lang="en-US" altLang="zh-CN" sz="2000" b="1">
                <a:latin typeface="Times New Roman" pitchFamily="18" charset="0"/>
              </a:rPr>
              <a:t>30..40</a:t>
            </a:r>
            <a:endParaRPr lang="en-US" altLang="zh-CN">
              <a:latin typeface="Times New Roman" pitchFamily="18" charset="0"/>
            </a:endParaRPr>
          </a:p>
        </p:txBody>
      </p:sp>
    </p:spTree>
    <p:extLst>
      <p:ext uri="{BB962C8B-B14F-4D97-AF65-F5344CB8AC3E}">
        <p14:creationId xmlns:p14="http://schemas.microsoft.com/office/powerpoint/2010/main" val="129623493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381000"/>
            <a:ext cx="9906000" cy="609600"/>
          </a:xfrm>
        </p:spPr>
        <p:txBody>
          <a:bodyPr/>
          <a:lstStyle/>
          <a:p>
            <a:r>
              <a:rPr lang="en-US" altLang="zh-CN" smtClean="0"/>
              <a:t>Algorithm for Decision Tree Induction</a:t>
            </a:r>
          </a:p>
        </p:txBody>
      </p:sp>
      <p:sp>
        <p:nvSpPr>
          <p:cNvPr id="31747" name="Rectangle 3"/>
          <p:cNvSpPr>
            <a:spLocks noGrp="1" noChangeArrowheads="1"/>
          </p:cNvSpPr>
          <p:nvPr>
            <p:ph type="body" idx="1"/>
          </p:nvPr>
        </p:nvSpPr>
        <p:spPr>
          <a:xfrm>
            <a:off x="412750" y="1524000"/>
            <a:ext cx="9080500" cy="4800600"/>
          </a:xfrm>
        </p:spPr>
        <p:txBody>
          <a:bodyPr/>
          <a:lstStyle/>
          <a:p>
            <a:pPr>
              <a:lnSpc>
                <a:spcPct val="95000"/>
              </a:lnSpc>
            </a:pPr>
            <a:r>
              <a:rPr lang="en-US" altLang="zh-CN" sz="2000" dirty="0" smtClean="0"/>
              <a:t>Basic algorithm (a greedy algorithm)</a:t>
            </a:r>
          </a:p>
          <a:p>
            <a:pPr lvl="1">
              <a:lnSpc>
                <a:spcPct val="95000"/>
              </a:lnSpc>
            </a:pPr>
            <a:r>
              <a:rPr lang="en-US" altLang="zh-CN" sz="2000" dirty="0" smtClean="0"/>
              <a:t>Tree is constructed in a </a:t>
            </a:r>
            <a:r>
              <a:rPr lang="en-US" altLang="zh-CN" sz="2000" dirty="0" smtClean="0">
                <a:solidFill>
                  <a:srgbClr val="0000FF"/>
                </a:solidFill>
              </a:rPr>
              <a:t>top-down recursive divide-and-conquer manner</a:t>
            </a:r>
          </a:p>
          <a:p>
            <a:pPr lvl="1">
              <a:lnSpc>
                <a:spcPct val="95000"/>
              </a:lnSpc>
            </a:pPr>
            <a:r>
              <a:rPr lang="en-US" altLang="zh-CN" sz="2000" dirty="0" smtClean="0"/>
              <a:t>At start, all the training examples are at the root</a:t>
            </a:r>
          </a:p>
          <a:p>
            <a:pPr lvl="1">
              <a:lnSpc>
                <a:spcPct val="95000"/>
              </a:lnSpc>
            </a:pPr>
            <a:r>
              <a:rPr lang="en-US" altLang="zh-CN" sz="2000" dirty="0" smtClean="0"/>
              <a:t>Attributes are categorical (if continuous-valued, they are discretized in advance)</a:t>
            </a:r>
          </a:p>
          <a:p>
            <a:pPr lvl="1">
              <a:lnSpc>
                <a:spcPct val="95000"/>
              </a:lnSpc>
            </a:pPr>
            <a:r>
              <a:rPr lang="en-US" altLang="zh-CN" sz="2000" dirty="0" smtClean="0"/>
              <a:t>Examples are partitioned recursively based on selected attributes</a:t>
            </a:r>
          </a:p>
          <a:p>
            <a:pPr lvl="1">
              <a:lnSpc>
                <a:spcPct val="95000"/>
              </a:lnSpc>
            </a:pPr>
            <a:r>
              <a:rPr lang="en-US" altLang="zh-CN" sz="2000" dirty="0" smtClean="0"/>
              <a:t>Test attributes are selected on the basis of a heuristic or statistical measure (e.g., </a:t>
            </a:r>
            <a:r>
              <a:rPr lang="en-US" altLang="zh-CN" sz="2000" dirty="0" smtClean="0">
                <a:solidFill>
                  <a:srgbClr val="0000FF"/>
                </a:solidFill>
              </a:rPr>
              <a:t>information gain</a:t>
            </a:r>
            <a:r>
              <a:rPr lang="en-US" altLang="zh-CN" sz="2000" dirty="0" smtClean="0"/>
              <a:t>)</a:t>
            </a:r>
          </a:p>
          <a:p>
            <a:pPr>
              <a:lnSpc>
                <a:spcPct val="95000"/>
              </a:lnSpc>
            </a:pPr>
            <a:r>
              <a:rPr lang="en-US" altLang="zh-CN" sz="2000" dirty="0" smtClean="0"/>
              <a:t>Conditions for stopping partitioning</a:t>
            </a:r>
          </a:p>
          <a:p>
            <a:pPr lvl="1">
              <a:lnSpc>
                <a:spcPct val="95000"/>
              </a:lnSpc>
            </a:pPr>
            <a:r>
              <a:rPr lang="en-US" altLang="zh-CN" sz="2000" dirty="0" smtClean="0"/>
              <a:t>All samples for a given node belong to the same class</a:t>
            </a:r>
          </a:p>
          <a:p>
            <a:pPr lvl="1">
              <a:lnSpc>
                <a:spcPct val="95000"/>
              </a:lnSpc>
            </a:pPr>
            <a:r>
              <a:rPr lang="en-US" altLang="zh-CN" sz="2000" dirty="0" smtClean="0"/>
              <a:t>There are no remaining attributes for further partitioning – </a:t>
            </a:r>
            <a:r>
              <a:rPr lang="en-US" altLang="zh-CN" sz="2000" dirty="0" smtClean="0">
                <a:solidFill>
                  <a:srgbClr val="0000FF"/>
                </a:solidFill>
              </a:rPr>
              <a:t>majority voting </a:t>
            </a:r>
            <a:r>
              <a:rPr lang="en-US" altLang="zh-CN" sz="2000" dirty="0" smtClean="0"/>
              <a:t>is employed for classifying the leaf</a:t>
            </a:r>
          </a:p>
          <a:p>
            <a:pPr lvl="1">
              <a:lnSpc>
                <a:spcPct val="95000"/>
              </a:lnSpc>
            </a:pPr>
            <a:r>
              <a:rPr lang="en-US" altLang="zh-CN" sz="2000" dirty="0" smtClean="0"/>
              <a:t>There are no samples left</a:t>
            </a:r>
          </a:p>
        </p:txBody>
      </p:sp>
    </p:spTree>
    <p:extLst>
      <p:ext uri="{BB962C8B-B14F-4D97-AF65-F5344CB8AC3E}">
        <p14:creationId xmlns:p14="http://schemas.microsoft.com/office/powerpoint/2010/main" val="155754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1320800" y="228600"/>
            <a:ext cx="7759700" cy="1066800"/>
          </a:xfrm>
          <a:prstGeom prst="rect">
            <a:avLst/>
          </a:prstGeom>
          <a:noFill/>
          <a:ln w="9525">
            <a:noFill/>
            <a:miter lim="800000"/>
            <a:headEnd/>
            <a:tailEnd/>
          </a:ln>
        </p:spPr>
        <p:txBody>
          <a:bodyPr anchor="b"/>
          <a:lstStyle/>
          <a:p>
            <a:r>
              <a:rPr lang="en-US" altLang="zh-CN" sz="3600">
                <a:solidFill>
                  <a:schemeClr val="tx2"/>
                </a:solidFill>
              </a:rPr>
              <a:t>Attribute Selection Measure: Information Gain (ID3/C4.5)</a:t>
            </a:r>
          </a:p>
        </p:txBody>
      </p:sp>
      <p:sp>
        <p:nvSpPr>
          <p:cNvPr id="3078" name="Rectangle 3"/>
          <p:cNvSpPr>
            <a:spLocks noChangeArrowheads="1"/>
          </p:cNvSpPr>
          <p:nvPr/>
        </p:nvSpPr>
        <p:spPr bwMode="auto">
          <a:xfrm>
            <a:off x="742950" y="1676400"/>
            <a:ext cx="8750300" cy="4800600"/>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Char char="n"/>
            </a:pPr>
            <a:r>
              <a:rPr lang="en-US" altLang="zh-CN" sz="2400" dirty="0"/>
              <a:t>Select the attribute with the highest information gain</a:t>
            </a:r>
          </a:p>
          <a:p>
            <a:pPr marL="342900" indent="-342900">
              <a:spcBef>
                <a:spcPct val="20000"/>
              </a:spcBef>
              <a:buClr>
                <a:schemeClr val="folHlink"/>
              </a:buClr>
              <a:buSzPct val="60000"/>
              <a:buFont typeface="Wingdings" pitchFamily="2" charset="2"/>
              <a:buChar char="n"/>
            </a:pPr>
            <a:r>
              <a:rPr lang="en-US" altLang="zh-CN" sz="2400" dirty="0"/>
              <a:t>S contains </a:t>
            </a:r>
            <a:r>
              <a:rPr lang="en-US" altLang="zh-CN" sz="2400" dirty="0" err="1"/>
              <a:t>s</a:t>
            </a:r>
            <a:r>
              <a:rPr lang="en-US" altLang="zh-CN" sz="2400" baseline="-25000" dirty="0" err="1"/>
              <a:t>i</a:t>
            </a:r>
            <a:r>
              <a:rPr lang="en-US" altLang="zh-CN" sz="2400" dirty="0"/>
              <a:t> tuples of class </a:t>
            </a:r>
            <a:r>
              <a:rPr lang="en-US" altLang="zh-CN" sz="2400" dirty="0" err="1" smtClean="0"/>
              <a:t>y</a:t>
            </a:r>
            <a:r>
              <a:rPr lang="en-US" altLang="zh-CN" sz="2400" baseline="-25000" dirty="0" err="1" smtClean="0"/>
              <a:t>i</a:t>
            </a:r>
            <a:r>
              <a:rPr lang="en-US" altLang="zh-CN" sz="2400" dirty="0" smtClean="0"/>
              <a:t> </a:t>
            </a:r>
            <a:r>
              <a:rPr lang="en-US" altLang="zh-CN" sz="2400" dirty="0"/>
              <a:t>for </a:t>
            </a:r>
            <a:r>
              <a:rPr lang="en-US" altLang="zh-CN" sz="2400" dirty="0" err="1"/>
              <a:t>i</a:t>
            </a:r>
            <a:r>
              <a:rPr lang="en-US" altLang="zh-CN" sz="2400" dirty="0"/>
              <a:t> = {1, …, m} </a:t>
            </a:r>
          </a:p>
          <a:p>
            <a:pPr marL="342900" indent="-342900">
              <a:spcBef>
                <a:spcPct val="20000"/>
              </a:spcBef>
              <a:buClr>
                <a:schemeClr val="folHlink"/>
              </a:buClr>
              <a:buSzPct val="60000"/>
              <a:buFont typeface="Wingdings" pitchFamily="2" charset="2"/>
              <a:buChar char="n"/>
            </a:pPr>
            <a:r>
              <a:rPr lang="en-US" altLang="zh-CN" sz="2400" dirty="0">
                <a:solidFill>
                  <a:srgbClr val="0000FF"/>
                </a:solidFill>
              </a:rPr>
              <a:t>information </a:t>
            </a:r>
            <a:r>
              <a:rPr lang="en-US" altLang="zh-CN" sz="2400" dirty="0"/>
              <a:t>measures info required to classify any arbitrary tuple</a:t>
            </a:r>
          </a:p>
          <a:p>
            <a:pPr marL="342900" indent="-342900">
              <a:spcBef>
                <a:spcPct val="20000"/>
              </a:spcBef>
              <a:buClr>
                <a:schemeClr val="folHlink"/>
              </a:buClr>
              <a:buSzPct val="60000"/>
              <a:buFont typeface="Wingdings" pitchFamily="2" charset="2"/>
              <a:buChar char="n"/>
            </a:pPr>
            <a:endParaRPr lang="en-US" altLang="zh-CN" sz="2400" dirty="0"/>
          </a:p>
          <a:p>
            <a:pPr marL="342900" indent="-342900">
              <a:spcBef>
                <a:spcPct val="20000"/>
              </a:spcBef>
              <a:buClr>
                <a:schemeClr val="folHlink"/>
              </a:buClr>
              <a:buSzPct val="60000"/>
              <a:buFont typeface="Wingdings" pitchFamily="2" charset="2"/>
              <a:buChar char="n"/>
            </a:pPr>
            <a:r>
              <a:rPr lang="en-US" altLang="zh-CN" sz="2400" dirty="0">
                <a:solidFill>
                  <a:srgbClr val="0000FF"/>
                </a:solidFill>
              </a:rPr>
              <a:t>entropy </a:t>
            </a:r>
            <a:r>
              <a:rPr lang="en-US" altLang="zh-CN" sz="2400" dirty="0"/>
              <a:t>of attribute A with values {a</a:t>
            </a:r>
            <a:r>
              <a:rPr lang="en-US" altLang="zh-CN" sz="2400" baseline="-25000" dirty="0"/>
              <a:t>1</a:t>
            </a:r>
            <a:r>
              <a:rPr lang="en-US" altLang="zh-CN" sz="2400" dirty="0"/>
              <a:t>,a</a:t>
            </a:r>
            <a:r>
              <a:rPr lang="en-US" altLang="zh-CN" sz="2400" baseline="-25000" dirty="0"/>
              <a:t>2</a:t>
            </a:r>
            <a:r>
              <a:rPr lang="en-US" altLang="zh-CN" sz="2400" dirty="0"/>
              <a:t>,…,</a:t>
            </a:r>
            <a:r>
              <a:rPr lang="en-US" altLang="zh-CN" sz="2400" dirty="0" err="1"/>
              <a:t>a</a:t>
            </a:r>
            <a:r>
              <a:rPr lang="en-US" altLang="zh-CN" sz="2400" baseline="-25000" dirty="0" err="1"/>
              <a:t>v</a:t>
            </a:r>
            <a:r>
              <a:rPr lang="en-US" altLang="zh-CN" sz="2400" dirty="0"/>
              <a:t>}</a:t>
            </a:r>
          </a:p>
          <a:p>
            <a:pPr marL="342900" indent="-342900">
              <a:spcBef>
                <a:spcPct val="20000"/>
              </a:spcBef>
              <a:buClr>
                <a:schemeClr val="folHlink"/>
              </a:buClr>
              <a:buSzPct val="60000"/>
              <a:buFont typeface="Wingdings" pitchFamily="2" charset="2"/>
              <a:buChar char="n"/>
            </a:pPr>
            <a:endParaRPr lang="en-US" altLang="zh-CN" sz="2400" dirty="0"/>
          </a:p>
          <a:p>
            <a:pPr marL="342900" indent="-342900">
              <a:spcBef>
                <a:spcPct val="20000"/>
              </a:spcBef>
              <a:buClr>
                <a:schemeClr val="folHlink"/>
              </a:buClr>
              <a:buSzPct val="60000"/>
              <a:buFont typeface="Wingdings" pitchFamily="2" charset="2"/>
              <a:buChar char="n"/>
            </a:pPr>
            <a:endParaRPr lang="en-US" altLang="zh-CN" sz="2400" dirty="0"/>
          </a:p>
          <a:p>
            <a:pPr marL="342900" indent="-342900">
              <a:spcBef>
                <a:spcPct val="20000"/>
              </a:spcBef>
              <a:buClr>
                <a:schemeClr val="folHlink"/>
              </a:buClr>
              <a:buSzPct val="60000"/>
              <a:buFont typeface="Wingdings" pitchFamily="2" charset="2"/>
              <a:buChar char="n"/>
            </a:pPr>
            <a:r>
              <a:rPr lang="en-US" altLang="zh-CN" sz="2400" dirty="0">
                <a:solidFill>
                  <a:srgbClr val="0000FF"/>
                </a:solidFill>
              </a:rPr>
              <a:t>information gained </a:t>
            </a:r>
            <a:r>
              <a:rPr lang="en-US" altLang="zh-CN" sz="2400" dirty="0"/>
              <a:t>by branching on attribute A</a:t>
            </a:r>
          </a:p>
          <a:p>
            <a:pPr marL="342900" indent="-342900">
              <a:spcBef>
                <a:spcPct val="20000"/>
              </a:spcBef>
              <a:buClr>
                <a:schemeClr val="folHlink"/>
              </a:buClr>
              <a:buSzPct val="60000"/>
              <a:buFont typeface="Wingdings" pitchFamily="2" charset="2"/>
              <a:buChar char="n"/>
            </a:pPr>
            <a:endParaRPr lang="zh-CN" altLang="en-US" sz="2400" dirty="0"/>
          </a:p>
        </p:txBody>
      </p:sp>
      <p:graphicFrame>
        <p:nvGraphicFramePr>
          <p:cNvPr id="3074" name="Object 2"/>
          <p:cNvGraphicFramePr>
            <a:graphicFrameLocks noChangeAspect="1"/>
          </p:cNvGraphicFramePr>
          <p:nvPr/>
        </p:nvGraphicFramePr>
        <p:xfrm>
          <a:off x="3384550" y="3200400"/>
          <a:ext cx="3136900" cy="673100"/>
        </p:xfrm>
        <a:graphic>
          <a:graphicData uri="http://schemas.openxmlformats.org/presentationml/2006/ole">
            <mc:AlternateContent xmlns:mc="http://schemas.openxmlformats.org/markup-compatibility/2006">
              <mc:Choice xmlns:v="urn:schemas-microsoft-com:vml" Requires="v">
                <p:oleObj spid="_x0000_s200757" name="Equation" r:id="rId4" imgW="1777680" imgH="431640" progId="Equation.3">
                  <p:embed/>
                </p:oleObj>
              </mc:Choice>
              <mc:Fallback>
                <p:oleObj name="Equation" r:id="rId4" imgW="17776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550" y="3200400"/>
                        <a:ext cx="3136900" cy="6731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3384550" y="4343400"/>
          <a:ext cx="3122613" cy="685800"/>
        </p:xfrm>
        <a:graphic>
          <a:graphicData uri="http://schemas.openxmlformats.org/presentationml/2006/ole">
            <mc:AlternateContent xmlns:mc="http://schemas.openxmlformats.org/markup-compatibility/2006">
              <mc:Choice xmlns:v="urn:schemas-microsoft-com:vml" Requires="v">
                <p:oleObj spid="_x0000_s200758" name="Equation" r:id="rId6" imgW="2095200" imgH="444240" progId="Equation.3">
                  <p:embed/>
                </p:oleObj>
              </mc:Choice>
              <mc:Fallback>
                <p:oleObj name="Equation" r:id="rId6" imgW="209520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550" y="4343400"/>
                        <a:ext cx="3122613" cy="685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054350" y="5867400"/>
          <a:ext cx="4044950" cy="381000"/>
        </p:xfrm>
        <a:graphic>
          <a:graphicData uri="http://schemas.openxmlformats.org/presentationml/2006/ole">
            <mc:AlternateContent xmlns:mc="http://schemas.openxmlformats.org/markup-compatibility/2006">
              <mc:Choice xmlns:v="urn:schemas-microsoft-com:vml" Requires="v">
                <p:oleObj spid="_x0000_s200759" name="Equation" r:id="rId8" imgW="1879560" imgH="203040" progId="Equation.3">
                  <p:embed/>
                </p:oleObj>
              </mc:Choice>
              <mc:Fallback>
                <p:oleObj name="Equation" r:id="rId8" imgW="187956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4350" y="5867400"/>
                        <a:ext cx="4044950"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04093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a:xfrm>
            <a:off x="990600" y="152400"/>
            <a:ext cx="8442325" cy="1066800"/>
          </a:xfrm>
        </p:spPr>
        <p:txBody>
          <a:bodyPr/>
          <a:lstStyle/>
          <a:p>
            <a:r>
              <a:rPr lang="en-US" altLang="zh-CN" smtClean="0"/>
              <a:t>Attribute Selection by Information Gain Computation</a:t>
            </a:r>
          </a:p>
        </p:txBody>
      </p:sp>
      <p:sp>
        <p:nvSpPr>
          <p:cNvPr id="4105" name="Rectangle 3"/>
          <p:cNvSpPr>
            <a:spLocks noGrp="1" noChangeArrowheads="1"/>
          </p:cNvSpPr>
          <p:nvPr>
            <p:ph type="body" sz="half" idx="1"/>
          </p:nvPr>
        </p:nvSpPr>
        <p:spPr>
          <a:xfrm>
            <a:off x="330200" y="1371600"/>
            <a:ext cx="4498975" cy="1600200"/>
          </a:xfrm>
        </p:spPr>
        <p:txBody>
          <a:bodyPr/>
          <a:lstStyle/>
          <a:p>
            <a:pPr>
              <a:lnSpc>
                <a:spcPct val="80000"/>
              </a:lnSpc>
              <a:spcBef>
                <a:spcPct val="30000"/>
              </a:spcBef>
              <a:buSzPct val="80000"/>
              <a:buFont typeface="Marlett" pitchFamily="2" charset="2"/>
              <a:buChar char="g"/>
            </a:pPr>
            <a:r>
              <a:rPr lang="en-US" altLang="zh-CN" sz="2000" smtClean="0">
                <a:solidFill>
                  <a:srgbClr val="121328"/>
                </a:solidFill>
              </a:rPr>
              <a:t>Class P: buys_computer = “yes”</a:t>
            </a:r>
          </a:p>
          <a:p>
            <a:pPr>
              <a:lnSpc>
                <a:spcPct val="80000"/>
              </a:lnSpc>
              <a:spcBef>
                <a:spcPct val="30000"/>
              </a:spcBef>
              <a:buSzPct val="80000"/>
              <a:buFont typeface="Marlett" pitchFamily="2" charset="2"/>
              <a:buChar char="g"/>
            </a:pPr>
            <a:r>
              <a:rPr lang="en-US" altLang="zh-CN" sz="2000" smtClean="0">
                <a:solidFill>
                  <a:srgbClr val="121328"/>
                </a:solidFill>
              </a:rPr>
              <a:t>Class N: buys_computer = “no”</a:t>
            </a:r>
          </a:p>
          <a:p>
            <a:pPr>
              <a:lnSpc>
                <a:spcPct val="80000"/>
              </a:lnSpc>
              <a:spcBef>
                <a:spcPct val="30000"/>
              </a:spcBef>
              <a:buSzPct val="80000"/>
              <a:buFont typeface="Marlett" pitchFamily="2" charset="2"/>
              <a:buChar char="g"/>
            </a:pPr>
            <a:r>
              <a:rPr lang="en-US" altLang="zh-CN" sz="2000" smtClean="0">
                <a:solidFill>
                  <a:srgbClr val="121328"/>
                </a:solidFill>
              </a:rPr>
              <a:t>I(p, n) = I(9, 5) =0.940</a:t>
            </a:r>
          </a:p>
          <a:p>
            <a:pPr>
              <a:lnSpc>
                <a:spcPct val="80000"/>
              </a:lnSpc>
              <a:spcBef>
                <a:spcPct val="30000"/>
              </a:spcBef>
              <a:buSzPct val="80000"/>
              <a:buFont typeface="Marlett" pitchFamily="2" charset="2"/>
              <a:buChar char="g"/>
            </a:pPr>
            <a:r>
              <a:rPr lang="en-US" altLang="zh-CN" sz="2000" smtClean="0">
                <a:solidFill>
                  <a:srgbClr val="121328"/>
                </a:solidFill>
              </a:rPr>
              <a:t>Compute the entropy for </a:t>
            </a:r>
            <a:r>
              <a:rPr lang="en-US" altLang="zh-CN" sz="2000" i="1" smtClean="0">
                <a:solidFill>
                  <a:srgbClr val="121328"/>
                </a:solidFill>
              </a:rPr>
              <a:t>age</a:t>
            </a:r>
            <a:r>
              <a:rPr lang="en-US" altLang="zh-CN" sz="2000" smtClean="0">
                <a:solidFill>
                  <a:srgbClr val="121328"/>
                </a:solidFill>
              </a:rPr>
              <a:t>:</a:t>
            </a:r>
          </a:p>
          <a:p>
            <a:pPr lvl="1">
              <a:lnSpc>
                <a:spcPct val="110000"/>
              </a:lnSpc>
              <a:spcBef>
                <a:spcPct val="30000"/>
              </a:spcBef>
              <a:buSzPct val="80000"/>
              <a:buFont typeface="Marlett" pitchFamily="2" charset="2"/>
              <a:buChar char="g"/>
            </a:pPr>
            <a:endParaRPr lang="en-US" altLang="zh-CN" sz="2000" smtClean="0"/>
          </a:p>
          <a:p>
            <a:pPr lvl="1"/>
            <a:endParaRPr lang="en-US" altLang="zh-CN" smtClean="0"/>
          </a:p>
          <a:p>
            <a:pPr lvl="1"/>
            <a:endParaRPr lang="en-US" altLang="zh-CN" smtClean="0"/>
          </a:p>
          <a:p>
            <a:pPr lvl="1"/>
            <a:endParaRPr lang="en-US" altLang="zh-CN" smtClean="0"/>
          </a:p>
          <a:p>
            <a:endParaRPr lang="zh-CN" altLang="en-US" sz="2400" smtClean="0"/>
          </a:p>
        </p:txBody>
      </p:sp>
      <p:sp>
        <p:nvSpPr>
          <p:cNvPr id="4106" name="Rectangle 4"/>
          <p:cNvSpPr>
            <a:spLocks noGrp="1" noChangeArrowheads="1"/>
          </p:cNvSpPr>
          <p:nvPr>
            <p:ph type="body" sz="half" idx="2"/>
          </p:nvPr>
        </p:nvSpPr>
        <p:spPr>
          <a:xfrm>
            <a:off x="5118100" y="2743200"/>
            <a:ext cx="4498975" cy="2209800"/>
          </a:xfrm>
        </p:spPr>
        <p:txBody>
          <a:bodyPr/>
          <a:lstStyle/>
          <a:p>
            <a:pPr>
              <a:lnSpc>
                <a:spcPct val="130000"/>
              </a:lnSpc>
              <a:buFont typeface="Wingdings" pitchFamily="2" charset="2"/>
              <a:buNone/>
            </a:pPr>
            <a:r>
              <a:rPr lang="zh-CN" altLang="en-US" sz="2000" smtClean="0">
                <a:solidFill>
                  <a:srgbClr val="121328"/>
                </a:solidFill>
              </a:rPr>
              <a:t>            </a:t>
            </a:r>
            <a:r>
              <a:rPr lang="en-US" altLang="zh-CN" sz="2000" smtClean="0">
                <a:solidFill>
                  <a:srgbClr val="121328"/>
                </a:solidFill>
              </a:rPr>
              <a:t>means “age &lt;=30” has 5 out of 14 samples, with 2 yes’es  and 3 no’s.   Hence</a:t>
            </a:r>
            <a:endParaRPr lang="en-US" altLang="zh-CN" sz="2000" smtClean="0"/>
          </a:p>
          <a:p>
            <a:pPr>
              <a:lnSpc>
                <a:spcPct val="90000"/>
              </a:lnSpc>
              <a:buClr>
                <a:schemeClr val="accent1"/>
              </a:buClr>
              <a:buFont typeface="Wingdings 2" pitchFamily="18" charset="2"/>
              <a:buNone/>
            </a:pPr>
            <a:endParaRPr lang="en-US" altLang="zh-CN" sz="2000" smtClean="0"/>
          </a:p>
          <a:p>
            <a:pPr>
              <a:lnSpc>
                <a:spcPct val="90000"/>
              </a:lnSpc>
              <a:buClr>
                <a:schemeClr val="accent1"/>
              </a:buClr>
              <a:buFont typeface="Wingdings 2" pitchFamily="18" charset="2"/>
              <a:buNone/>
            </a:pPr>
            <a:endParaRPr lang="en-US" altLang="zh-CN" sz="2000" smtClean="0">
              <a:solidFill>
                <a:srgbClr val="121328"/>
              </a:solidFill>
            </a:endParaRPr>
          </a:p>
          <a:p>
            <a:pPr>
              <a:lnSpc>
                <a:spcPct val="90000"/>
              </a:lnSpc>
              <a:buClr>
                <a:schemeClr val="accent1"/>
              </a:buClr>
              <a:buFont typeface="Wingdings 2" pitchFamily="18" charset="2"/>
              <a:buNone/>
            </a:pPr>
            <a:r>
              <a:rPr lang="en-US" altLang="zh-CN" sz="2000" smtClean="0">
                <a:solidFill>
                  <a:srgbClr val="121328"/>
                </a:solidFill>
              </a:rPr>
              <a:t>Similarly,</a:t>
            </a:r>
          </a:p>
        </p:txBody>
      </p:sp>
      <p:graphicFrame>
        <p:nvGraphicFramePr>
          <p:cNvPr id="4098" name="Object 2"/>
          <p:cNvGraphicFramePr>
            <a:graphicFrameLocks noChangeAspect="1"/>
          </p:cNvGraphicFramePr>
          <p:nvPr/>
        </p:nvGraphicFramePr>
        <p:xfrm>
          <a:off x="825500" y="2667000"/>
          <a:ext cx="3633788" cy="1439863"/>
        </p:xfrm>
        <a:graphic>
          <a:graphicData uri="http://schemas.openxmlformats.org/presentationml/2006/ole">
            <mc:AlternateContent xmlns:mc="http://schemas.openxmlformats.org/markup-compatibility/2006">
              <mc:Choice xmlns:v="urn:schemas-microsoft-com:vml" Requires="v">
                <p:oleObj spid="_x0000_s201832" name="Worksheet" r:id="rId4" imgW="3353071" imgH="1438536" progId="Excel.Sheet.8">
                  <p:embed/>
                </p:oleObj>
              </mc:Choice>
              <mc:Fallback>
                <p:oleObj name="Worksheet" r:id="rId4" imgW="3353071" imgH="1438536"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2667000"/>
                        <a:ext cx="3633788" cy="1439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5283200" y="1371600"/>
          <a:ext cx="3714750" cy="1371600"/>
        </p:xfrm>
        <a:graphic>
          <a:graphicData uri="http://schemas.openxmlformats.org/presentationml/2006/ole">
            <mc:AlternateContent xmlns:mc="http://schemas.openxmlformats.org/markup-compatibility/2006">
              <mc:Choice xmlns:v="urn:schemas-microsoft-com:vml" Requires="v">
                <p:oleObj spid="_x0000_s201833" name="Equation" r:id="rId6" imgW="1866600" imgH="812520" progId="Equation.3">
                  <p:embed/>
                </p:oleObj>
              </mc:Choice>
              <mc:Fallback>
                <p:oleObj name="Equation" r:id="rId6" imgW="1866600" imgH="8125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3200" y="1371600"/>
                        <a:ext cx="3714750" cy="1371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5448300" y="5257800"/>
          <a:ext cx="3894138" cy="1193800"/>
        </p:xfrm>
        <a:graphic>
          <a:graphicData uri="http://schemas.openxmlformats.org/presentationml/2006/ole">
            <mc:AlternateContent xmlns:mc="http://schemas.openxmlformats.org/markup-compatibility/2006">
              <mc:Choice xmlns:v="urn:schemas-microsoft-com:vml" Requires="v">
                <p:oleObj spid="_x0000_s201834" name="Equation" r:id="rId8" imgW="3593880" imgH="1193760" progId="Equation.3">
                  <p:embed/>
                </p:oleObj>
              </mc:Choice>
              <mc:Fallback>
                <p:oleObj name="Equation" r:id="rId8" imgW="3593880" imgH="11937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8300" y="5257800"/>
                        <a:ext cx="3894138" cy="1193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101" name="Object 5"/>
          <p:cNvGraphicFramePr>
            <a:graphicFrameLocks noChangeAspect="1"/>
          </p:cNvGraphicFramePr>
          <p:nvPr/>
        </p:nvGraphicFramePr>
        <p:xfrm>
          <a:off x="5035550" y="4114800"/>
          <a:ext cx="4870450" cy="381000"/>
        </p:xfrm>
        <a:graphic>
          <a:graphicData uri="http://schemas.openxmlformats.org/presentationml/2006/ole">
            <mc:AlternateContent xmlns:mc="http://schemas.openxmlformats.org/markup-compatibility/2006">
              <mc:Choice xmlns:v="urn:schemas-microsoft-com:vml" Requires="v">
                <p:oleObj spid="_x0000_s201835" name="Equation" r:id="rId10" imgW="2311200" imgH="203040" progId="Equation.3">
                  <p:embed/>
                </p:oleObj>
              </mc:Choice>
              <mc:Fallback>
                <p:oleObj name="Equation" r:id="rId10" imgW="231120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5550" y="4114800"/>
                        <a:ext cx="4870450"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p:cNvGraphicFramePr>
          <p:nvPr/>
        </p:nvGraphicFramePr>
        <p:xfrm>
          <a:off x="165100" y="4191000"/>
          <a:ext cx="4787900" cy="2667000"/>
        </p:xfrm>
        <a:graphic>
          <a:graphicData uri="http://schemas.openxmlformats.org/presentationml/2006/ole">
            <mc:AlternateContent xmlns:mc="http://schemas.openxmlformats.org/markup-compatibility/2006">
              <mc:Choice xmlns:v="urn:schemas-microsoft-com:vml" Requires="v">
                <p:oleObj spid="_x0000_s201836" name="Worksheet" r:id="rId12" imgW="6115431" imgH="4458208" progId="Excel.Sheet.8">
                  <p:embed/>
                </p:oleObj>
              </mc:Choice>
              <mc:Fallback>
                <p:oleObj name="Worksheet" r:id="rId12" imgW="6115431" imgH="4458208" progId="Excel.Sheet.8">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100" y="4191000"/>
                        <a:ext cx="4787900" cy="266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103" name="Object 7"/>
          <p:cNvGraphicFramePr>
            <a:graphicFrameLocks noChangeAspect="1"/>
          </p:cNvGraphicFramePr>
          <p:nvPr/>
        </p:nvGraphicFramePr>
        <p:xfrm>
          <a:off x="4870450" y="2743200"/>
          <a:ext cx="1162050" cy="665163"/>
        </p:xfrm>
        <a:graphic>
          <a:graphicData uri="http://schemas.openxmlformats.org/presentationml/2006/ole">
            <mc:AlternateContent xmlns:mc="http://schemas.openxmlformats.org/markup-compatibility/2006">
              <mc:Choice xmlns:v="urn:schemas-microsoft-com:vml" Requires="v">
                <p:oleObj spid="_x0000_s201837" name="Equation" r:id="rId14" imgW="583920" imgH="393480" progId="Equation.3">
                  <p:embed/>
                </p:oleObj>
              </mc:Choice>
              <mc:Fallback>
                <p:oleObj name="Equation" r:id="rId14" imgW="583920" imgH="393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0450" y="2743200"/>
                        <a:ext cx="1162050" cy="6651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18595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381000"/>
            <a:ext cx="9658350" cy="609600"/>
          </a:xfrm>
        </p:spPr>
        <p:txBody>
          <a:bodyPr/>
          <a:lstStyle/>
          <a:p>
            <a:r>
              <a:rPr lang="en-US" altLang="zh-CN" sz="3200" smtClean="0"/>
              <a:t>Extracting Classification Rules from Trees</a:t>
            </a:r>
          </a:p>
        </p:txBody>
      </p:sp>
      <p:sp>
        <p:nvSpPr>
          <p:cNvPr id="32771" name="Rectangle 3"/>
          <p:cNvSpPr>
            <a:spLocks noGrp="1" noChangeArrowheads="1"/>
          </p:cNvSpPr>
          <p:nvPr>
            <p:ph type="body" idx="1"/>
          </p:nvPr>
        </p:nvSpPr>
        <p:spPr>
          <a:xfrm>
            <a:off x="330200" y="1524000"/>
            <a:ext cx="8997950" cy="4724400"/>
          </a:xfrm>
        </p:spPr>
        <p:txBody>
          <a:bodyPr/>
          <a:lstStyle/>
          <a:p>
            <a:pPr>
              <a:lnSpc>
                <a:spcPct val="110000"/>
              </a:lnSpc>
            </a:pPr>
            <a:r>
              <a:rPr lang="en-US" altLang="zh-CN" sz="2000" dirty="0" smtClean="0"/>
              <a:t>Represent the knowledge in the form of</a:t>
            </a:r>
            <a:r>
              <a:rPr lang="en-US" altLang="zh-CN" sz="2000" dirty="0" smtClean="0">
                <a:solidFill>
                  <a:srgbClr val="0000FF"/>
                </a:solidFill>
              </a:rPr>
              <a:t> IF-THEN </a:t>
            </a:r>
            <a:r>
              <a:rPr lang="en-US" altLang="zh-CN" sz="2000" dirty="0" smtClean="0"/>
              <a:t>rules</a:t>
            </a:r>
          </a:p>
          <a:p>
            <a:pPr>
              <a:lnSpc>
                <a:spcPct val="110000"/>
              </a:lnSpc>
            </a:pPr>
            <a:r>
              <a:rPr lang="en-US" altLang="zh-CN" sz="2000" dirty="0" smtClean="0"/>
              <a:t>One rule is created for each path from the root to a leaf</a:t>
            </a:r>
          </a:p>
          <a:p>
            <a:pPr>
              <a:lnSpc>
                <a:spcPct val="110000"/>
              </a:lnSpc>
            </a:pPr>
            <a:r>
              <a:rPr lang="en-US" altLang="zh-CN" sz="2000" dirty="0" smtClean="0"/>
              <a:t>Each attribute-value pair along a path forms a conjunction</a:t>
            </a:r>
          </a:p>
          <a:p>
            <a:pPr>
              <a:lnSpc>
                <a:spcPct val="110000"/>
              </a:lnSpc>
            </a:pPr>
            <a:r>
              <a:rPr lang="en-US" altLang="zh-CN" sz="2000" dirty="0" smtClean="0"/>
              <a:t>The leaf node holds the class prediction</a:t>
            </a:r>
          </a:p>
          <a:p>
            <a:pPr>
              <a:lnSpc>
                <a:spcPct val="110000"/>
              </a:lnSpc>
            </a:pPr>
            <a:r>
              <a:rPr lang="en-US" altLang="zh-CN" sz="2000" dirty="0" smtClean="0"/>
              <a:t>Rules are easier for humans to understand</a:t>
            </a:r>
          </a:p>
          <a:p>
            <a:pPr>
              <a:lnSpc>
                <a:spcPct val="110000"/>
              </a:lnSpc>
            </a:pPr>
            <a:r>
              <a:rPr lang="en-US" altLang="zh-CN" sz="2000" dirty="0" smtClean="0"/>
              <a:t>Example</a:t>
            </a:r>
          </a:p>
          <a:p>
            <a:pPr lvl="1">
              <a:lnSpc>
                <a:spcPct val="110000"/>
              </a:lnSpc>
              <a:spcBef>
                <a:spcPct val="40000"/>
              </a:spcBef>
              <a:buFont typeface="Wingdings" pitchFamily="2" charset="2"/>
              <a:buNone/>
            </a:pPr>
            <a:r>
              <a:rPr lang="en-US" altLang="zh-CN" sz="1800" dirty="0" smtClean="0"/>
              <a:t>IF </a:t>
            </a:r>
            <a:r>
              <a:rPr lang="en-US" altLang="zh-CN" sz="1800" i="1" dirty="0" smtClean="0"/>
              <a:t>age</a:t>
            </a:r>
            <a:r>
              <a:rPr lang="en-US" altLang="zh-CN" sz="1800" dirty="0" smtClean="0"/>
              <a:t> = “&lt;=30” AND </a:t>
            </a:r>
            <a:r>
              <a:rPr lang="en-US" altLang="zh-CN" sz="1800" i="1" dirty="0" smtClean="0"/>
              <a:t>student</a:t>
            </a:r>
            <a:r>
              <a:rPr lang="en-US" altLang="zh-CN" sz="1800" dirty="0" smtClean="0"/>
              <a:t> = “</a:t>
            </a:r>
            <a:r>
              <a:rPr lang="en-US" altLang="zh-CN" sz="1800" i="1" dirty="0" smtClean="0"/>
              <a:t>no</a:t>
            </a:r>
            <a:r>
              <a:rPr lang="en-US" altLang="zh-CN" sz="1800" dirty="0" smtClean="0"/>
              <a:t>”   THEN </a:t>
            </a:r>
            <a:r>
              <a:rPr lang="en-US" altLang="zh-CN" sz="1800" i="1" dirty="0" err="1" smtClean="0"/>
              <a:t>buys_computer</a:t>
            </a:r>
            <a:r>
              <a:rPr lang="en-US" altLang="zh-CN" sz="1800" dirty="0" smtClean="0"/>
              <a:t> = “</a:t>
            </a:r>
            <a:r>
              <a:rPr lang="en-US" altLang="zh-CN" sz="1800" i="1" dirty="0" smtClean="0"/>
              <a:t>no</a:t>
            </a:r>
            <a:r>
              <a:rPr lang="en-US" altLang="zh-CN" sz="1800" dirty="0" smtClean="0"/>
              <a:t>”</a:t>
            </a:r>
          </a:p>
          <a:p>
            <a:pPr lvl="1">
              <a:lnSpc>
                <a:spcPct val="110000"/>
              </a:lnSpc>
              <a:buFont typeface="Wingdings" pitchFamily="2" charset="2"/>
              <a:buNone/>
            </a:pPr>
            <a:r>
              <a:rPr lang="en-US" altLang="zh-CN" sz="1800" dirty="0" smtClean="0"/>
              <a:t>IF </a:t>
            </a:r>
            <a:r>
              <a:rPr lang="en-US" altLang="zh-CN" sz="1800" i="1" dirty="0" smtClean="0"/>
              <a:t>age</a:t>
            </a:r>
            <a:r>
              <a:rPr lang="en-US" altLang="zh-CN" sz="1800" dirty="0" smtClean="0"/>
              <a:t> = “&lt;=30” AND </a:t>
            </a:r>
            <a:r>
              <a:rPr lang="en-US" altLang="zh-CN" sz="1800" i="1" dirty="0" smtClean="0"/>
              <a:t>student</a:t>
            </a:r>
            <a:r>
              <a:rPr lang="en-US" altLang="zh-CN" sz="1800" dirty="0" smtClean="0"/>
              <a:t> = “</a:t>
            </a:r>
            <a:r>
              <a:rPr lang="en-US" altLang="zh-CN" sz="1800" i="1" dirty="0" smtClean="0"/>
              <a:t>yes</a:t>
            </a:r>
            <a:r>
              <a:rPr lang="en-US" altLang="zh-CN" sz="1800" dirty="0" smtClean="0"/>
              <a:t>”  THEN </a:t>
            </a:r>
            <a:r>
              <a:rPr lang="en-US" altLang="zh-CN" sz="1800" i="1" dirty="0" err="1" smtClean="0"/>
              <a:t>buys_computer</a:t>
            </a:r>
            <a:r>
              <a:rPr lang="en-US" altLang="zh-CN" sz="1800" dirty="0" smtClean="0"/>
              <a:t> = “</a:t>
            </a:r>
            <a:r>
              <a:rPr lang="en-US" altLang="zh-CN" sz="1800" i="1" dirty="0" smtClean="0"/>
              <a:t>yes</a:t>
            </a:r>
            <a:r>
              <a:rPr lang="en-US" altLang="zh-CN" sz="1800" dirty="0" smtClean="0"/>
              <a:t>”</a:t>
            </a:r>
          </a:p>
          <a:p>
            <a:pPr lvl="1">
              <a:lnSpc>
                <a:spcPct val="110000"/>
              </a:lnSpc>
              <a:buFont typeface="Wingdings" pitchFamily="2" charset="2"/>
              <a:buNone/>
            </a:pPr>
            <a:r>
              <a:rPr lang="en-US" altLang="zh-CN" sz="1800" dirty="0" smtClean="0"/>
              <a:t>IF </a:t>
            </a:r>
            <a:r>
              <a:rPr lang="en-US" altLang="zh-CN" sz="1800" i="1" dirty="0" smtClean="0"/>
              <a:t>age</a:t>
            </a:r>
            <a:r>
              <a:rPr lang="en-US" altLang="zh-CN" sz="1800" dirty="0" smtClean="0"/>
              <a:t> = “31…40” 			THEN </a:t>
            </a:r>
            <a:r>
              <a:rPr lang="en-US" altLang="zh-CN" sz="1800" i="1" dirty="0" err="1" smtClean="0"/>
              <a:t>buys_computer</a:t>
            </a:r>
            <a:r>
              <a:rPr lang="en-US" altLang="zh-CN" sz="1800" dirty="0" smtClean="0"/>
              <a:t> = “</a:t>
            </a:r>
            <a:r>
              <a:rPr lang="en-US" altLang="zh-CN" sz="1800" i="1" dirty="0" smtClean="0"/>
              <a:t>yes</a:t>
            </a:r>
            <a:r>
              <a:rPr lang="en-US" altLang="zh-CN" sz="1800" dirty="0" smtClean="0"/>
              <a:t>”</a:t>
            </a:r>
          </a:p>
          <a:p>
            <a:pPr lvl="1">
              <a:lnSpc>
                <a:spcPct val="110000"/>
              </a:lnSpc>
              <a:buFont typeface="Wingdings" pitchFamily="2" charset="2"/>
              <a:buNone/>
            </a:pPr>
            <a:r>
              <a:rPr lang="en-US" altLang="zh-CN" sz="1800" dirty="0" smtClean="0"/>
              <a:t>IF </a:t>
            </a:r>
            <a:r>
              <a:rPr lang="en-US" altLang="zh-CN" sz="1800" i="1" dirty="0" smtClean="0"/>
              <a:t>age</a:t>
            </a:r>
            <a:r>
              <a:rPr lang="en-US" altLang="zh-CN" sz="1800" dirty="0" smtClean="0"/>
              <a:t> = “&gt;40”   AND </a:t>
            </a:r>
            <a:r>
              <a:rPr lang="en-US" altLang="zh-CN" sz="1800" i="1" dirty="0" err="1" smtClean="0"/>
              <a:t>credit_rating</a:t>
            </a:r>
            <a:r>
              <a:rPr lang="en-US" altLang="zh-CN" sz="1800" dirty="0" smtClean="0"/>
              <a:t> = “</a:t>
            </a:r>
            <a:r>
              <a:rPr lang="en-US" altLang="zh-CN" sz="1800" i="1" dirty="0" smtClean="0"/>
              <a:t>excellent</a:t>
            </a:r>
            <a:r>
              <a:rPr lang="en-US" altLang="zh-CN" sz="1800" dirty="0" smtClean="0"/>
              <a:t>”   THEN </a:t>
            </a:r>
            <a:r>
              <a:rPr lang="en-US" altLang="zh-CN" sz="1800" i="1" dirty="0" err="1" smtClean="0"/>
              <a:t>buys_computer</a:t>
            </a:r>
            <a:r>
              <a:rPr lang="en-US" altLang="zh-CN" sz="1800" i="1" dirty="0" smtClean="0"/>
              <a:t> </a:t>
            </a:r>
            <a:r>
              <a:rPr lang="en-US" altLang="zh-CN" sz="1800" dirty="0" smtClean="0"/>
              <a:t>= “</a:t>
            </a:r>
            <a:r>
              <a:rPr lang="en-US" altLang="zh-CN" sz="1800" i="1" dirty="0" smtClean="0"/>
              <a:t>yes</a:t>
            </a:r>
            <a:r>
              <a:rPr lang="en-US" altLang="zh-CN" sz="1800" dirty="0" smtClean="0"/>
              <a:t>”</a:t>
            </a:r>
          </a:p>
          <a:p>
            <a:pPr lvl="1">
              <a:lnSpc>
                <a:spcPct val="110000"/>
              </a:lnSpc>
              <a:buFont typeface="Wingdings" pitchFamily="2" charset="2"/>
              <a:buNone/>
            </a:pPr>
            <a:r>
              <a:rPr lang="en-US" altLang="zh-CN" sz="1800" dirty="0" smtClean="0"/>
              <a:t>IF </a:t>
            </a:r>
            <a:r>
              <a:rPr lang="en-US" altLang="zh-CN" sz="1800" i="1" dirty="0" smtClean="0"/>
              <a:t>age</a:t>
            </a:r>
            <a:r>
              <a:rPr lang="en-US" altLang="zh-CN" sz="1800" dirty="0" smtClean="0"/>
              <a:t> = “&lt;=30” AND </a:t>
            </a:r>
            <a:r>
              <a:rPr lang="en-US" altLang="zh-CN" sz="1800" i="1" dirty="0" err="1" smtClean="0"/>
              <a:t>credit_rating</a:t>
            </a:r>
            <a:r>
              <a:rPr lang="en-US" altLang="zh-CN" sz="1800" dirty="0" smtClean="0"/>
              <a:t> = “</a:t>
            </a:r>
            <a:r>
              <a:rPr lang="en-US" altLang="zh-CN" sz="1800" i="1" dirty="0" smtClean="0"/>
              <a:t>fair</a:t>
            </a:r>
            <a:r>
              <a:rPr lang="en-US" altLang="zh-CN" sz="1800" dirty="0" smtClean="0"/>
              <a:t>”  THEN </a:t>
            </a:r>
            <a:r>
              <a:rPr lang="en-US" altLang="zh-CN" sz="1800" i="1" dirty="0" err="1" smtClean="0"/>
              <a:t>buys_computer</a:t>
            </a:r>
            <a:r>
              <a:rPr lang="en-US" altLang="zh-CN" sz="1800" dirty="0" smtClean="0"/>
              <a:t> = “</a:t>
            </a:r>
            <a:r>
              <a:rPr lang="en-US" altLang="zh-CN" sz="1800" i="1" dirty="0" smtClean="0"/>
              <a:t>no</a:t>
            </a:r>
            <a:r>
              <a:rPr lang="en-US" altLang="zh-CN" sz="1800" dirty="0" smtClean="0"/>
              <a:t>”</a:t>
            </a:r>
          </a:p>
        </p:txBody>
      </p:sp>
    </p:spTree>
    <p:extLst>
      <p:ext uri="{BB962C8B-B14F-4D97-AF65-F5344CB8AC3E}">
        <p14:creationId xmlns:p14="http://schemas.microsoft.com/office/powerpoint/2010/main" val="168764165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endParaRPr lang="zh-CN" altLang="en-US"/>
          </a:p>
        </p:txBody>
      </p:sp>
      <p:sp>
        <p:nvSpPr>
          <p:cNvPr id="3" name="标题 2"/>
          <p:cNvSpPr>
            <a:spLocks noGrp="1"/>
          </p:cNvSpPr>
          <p:nvPr>
            <p:ph type="ctrTitle"/>
          </p:nvPr>
        </p:nvSpPr>
        <p:spPr/>
        <p:txBody>
          <a:bodyPr/>
          <a:lstStyle/>
          <a:p>
            <a:r>
              <a:rPr lang="en-US" altLang="zh-CN" dirty="0" smtClean="0"/>
              <a:t>Evaluation—Supervised Learning</a:t>
            </a:r>
            <a:endParaRPr lang="zh-CN" altLang="en-US" dirty="0"/>
          </a:p>
        </p:txBody>
      </p:sp>
    </p:spTree>
    <p:extLst>
      <p:ext uri="{BB962C8B-B14F-4D97-AF65-F5344CB8AC3E}">
        <p14:creationId xmlns:p14="http://schemas.microsoft.com/office/powerpoint/2010/main" val="125378494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Supervised Learning</a:t>
            </a:r>
            <a:endParaRPr lang="zh-CN" altLang="en-US"/>
          </a:p>
        </p:txBody>
      </p:sp>
      <p:pic>
        <p:nvPicPr>
          <p:cNvPr id="102406" name="Picture 6" descr="C:\JieTang\Courses\Advanced Machine Learning\lectures-2012-cn\figures\1.1.emf"/>
          <p:cNvPicPr>
            <a:picLocks noChangeAspect="1" noChangeArrowheads="1"/>
          </p:cNvPicPr>
          <p:nvPr/>
        </p:nvPicPr>
        <p:blipFill>
          <a:blip r:embed="rId2" cstate="print"/>
          <a:srcRect/>
          <a:stretch>
            <a:fillRect/>
          </a:stretch>
        </p:blipFill>
        <p:spPr bwMode="auto">
          <a:xfrm>
            <a:off x="2000672" y="1684338"/>
            <a:ext cx="5666485" cy="3616870"/>
          </a:xfrm>
          <a:prstGeom prst="rect">
            <a:avLst/>
          </a:prstGeom>
          <a:noFill/>
        </p:spPr>
      </p:pic>
      <p:sp>
        <p:nvSpPr>
          <p:cNvPr id="12" name="矩形 11"/>
          <p:cNvSpPr/>
          <p:nvPr/>
        </p:nvSpPr>
        <p:spPr>
          <a:xfrm>
            <a:off x="3681786" y="2924944"/>
            <a:ext cx="1919286" cy="10801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3"/>
          <p:cNvSpPr/>
          <p:nvPr/>
        </p:nvSpPr>
        <p:spPr>
          <a:xfrm>
            <a:off x="1712640" y="5733256"/>
            <a:ext cx="5328592" cy="36004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latin typeface="Times New Roman" pitchFamily="18" charset="0"/>
                <a:cs typeface="Times New Roman" pitchFamily="18" charset="0"/>
              </a:rPr>
              <a:t>* </a:t>
            </a:r>
            <a:r>
              <a:rPr lang="en-US" altLang="zh-CN" sz="1600" b="1" i="1" dirty="0" smtClean="0">
                <a:solidFill>
                  <a:schemeClr val="tx1"/>
                </a:solidFill>
                <a:latin typeface="Times New Roman" pitchFamily="18" charset="0"/>
                <a:cs typeface="Times New Roman" pitchFamily="18" charset="0"/>
              </a:rPr>
              <a:t>x</a:t>
            </a:r>
            <a:r>
              <a:rPr lang="en-US" altLang="zh-CN" sz="1600" i="1" baseline="-25000" dirty="0" smtClean="0">
                <a:solidFill>
                  <a:schemeClr val="tx1"/>
                </a:solidFill>
                <a:latin typeface="Times New Roman" pitchFamily="18" charset="0"/>
                <a:cs typeface="Times New Roman" pitchFamily="18" charset="0"/>
              </a:rPr>
              <a:t>i</a:t>
            </a:r>
            <a:r>
              <a:rPr lang="en-US" altLang="zh-CN" sz="1600" dirty="0" smtClean="0">
                <a:solidFill>
                  <a:schemeClr val="tx1"/>
                </a:solidFill>
                <a:latin typeface="Times New Roman" pitchFamily="18" charset="0"/>
                <a:cs typeface="Times New Roman" pitchFamily="18" charset="0"/>
              </a:rPr>
              <a:t> is a vector and </a:t>
            </a:r>
            <a:r>
              <a:rPr lang="en-US" altLang="zh-CN" sz="1600" b="1" i="1" dirty="0" err="1" smtClean="0">
                <a:solidFill>
                  <a:schemeClr val="tx1"/>
                </a:solidFill>
                <a:latin typeface="Times New Roman" pitchFamily="18" charset="0"/>
                <a:cs typeface="Times New Roman" pitchFamily="18" charset="0"/>
              </a:rPr>
              <a:t>x</a:t>
            </a:r>
            <a:r>
              <a:rPr lang="en-US" altLang="zh-CN" sz="1600" i="1" baseline="-25000" dirty="0" err="1" smtClean="0">
                <a:solidFill>
                  <a:schemeClr val="tx1"/>
                </a:solidFill>
                <a:latin typeface="Times New Roman" pitchFamily="18" charset="0"/>
                <a:cs typeface="Times New Roman" pitchFamily="18" charset="0"/>
              </a:rPr>
              <a:t>ik</a:t>
            </a:r>
            <a:r>
              <a:rPr lang="en-US" altLang="zh-CN" sz="1600" dirty="0" smtClean="0">
                <a:solidFill>
                  <a:schemeClr val="tx1"/>
                </a:solidFill>
                <a:latin typeface="Times New Roman" pitchFamily="18" charset="0"/>
                <a:cs typeface="Times New Roman" pitchFamily="18" charset="0"/>
              </a:rPr>
              <a:t> represents the </a:t>
            </a:r>
            <a:r>
              <a:rPr lang="en-US" altLang="zh-CN" sz="1600" i="1" dirty="0">
                <a:solidFill>
                  <a:schemeClr val="tx1"/>
                </a:solidFill>
                <a:latin typeface="Times New Roman" pitchFamily="18" charset="0"/>
                <a:cs typeface="Times New Roman" pitchFamily="18" charset="0"/>
              </a:rPr>
              <a:t>k</a:t>
            </a:r>
            <a:r>
              <a:rPr lang="en-US" altLang="zh-CN" sz="1600" i="1" dirty="0" smtClean="0">
                <a:solidFill>
                  <a:schemeClr val="tx1"/>
                </a:solidFill>
                <a:latin typeface="Times New Roman" pitchFamily="18" charset="0"/>
                <a:cs typeface="Times New Roman" pitchFamily="18" charset="0"/>
              </a:rPr>
              <a:t>-</a:t>
            </a:r>
            <a:r>
              <a:rPr lang="en-US" altLang="zh-CN" sz="1600" dirty="0" err="1" smtClean="0">
                <a:solidFill>
                  <a:schemeClr val="tx1"/>
                </a:solidFill>
                <a:latin typeface="Times New Roman" pitchFamily="18" charset="0"/>
                <a:cs typeface="Times New Roman" pitchFamily="18" charset="0"/>
              </a:rPr>
              <a:t>th</a:t>
            </a:r>
            <a:r>
              <a:rPr lang="en-US" altLang="zh-CN" sz="1600" dirty="0" smtClean="0">
                <a:solidFill>
                  <a:schemeClr val="tx1"/>
                </a:solidFill>
                <a:latin typeface="Times New Roman" pitchFamily="18" charset="0"/>
                <a:cs typeface="Times New Roman" pitchFamily="18" charset="0"/>
              </a:rPr>
              <a:t> feature of example </a:t>
            </a:r>
            <a:r>
              <a:rPr lang="en-US" altLang="zh-CN" sz="1600" b="1" i="1" dirty="0" smtClean="0">
                <a:solidFill>
                  <a:schemeClr val="tx1"/>
                </a:solidFill>
                <a:latin typeface="Times New Roman" pitchFamily="18" charset="0"/>
                <a:cs typeface="Times New Roman" pitchFamily="18" charset="0"/>
              </a:rPr>
              <a:t>x</a:t>
            </a:r>
            <a:r>
              <a:rPr lang="en-US" altLang="zh-CN" sz="1600" i="1" baseline="-25000" dirty="0" smtClean="0">
                <a:solidFill>
                  <a:schemeClr val="tx1"/>
                </a:solidFill>
                <a:latin typeface="Times New Roman" pitchFamily="18" charset="0"/>
                <a:cs typeface="Times New Roman" pitchFamily="18" charset="0"/>
              </a:rPr>
              <a:t>i</a:t>
            </a:r>
            <a:endParaRPr lang="zh-CN" altLang="en-US" sz="1600" i="1" baseline="-25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25407667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10258" y="188640"/>
            <a:ext cx="6523062" cy="603920"/>
          </a:xfrm>
        </p:spPr>
        <p:txBody>
          <a:bodyPr/>
          <a:lstStyle/>
          <a:p>
            <a:r>
              <a:rPr lang="en-US" altLang="zh-TW" smtClean="0"/>
              <a:t>Evaluation</a:t>
            </a:r>
          </a:p>
        </p:txBody>
      </p:sp>
      <p:sp>
        <p:nvSpPr>
          <p:cNvPr id="7171" name="Rectangle 3"/>
          <p:cNvSpPr>
            <a:spLocks noGrp="1" noChangeArrowheads="1"/>
          </p:cNvSpPr>
          <p:nvPr>
            <p:ph type="body" sz="half" idx="1"/>
          </p:nvPr>
        </p:nvSpPr>
        <p:spPr>
          <a:xfrm>
            <a:off x="228352" y="1196752"/>
            <a:ext cx="4148584" cy="5257800"/>
          </a:xfrm>
        </p:spPr>
        <p:txBody>
          <a:bodyPr/>
          <a:lstStyle/>
          <a:p>
            <a:pPr>
              <a:lnSpc>
                <a:spcPct val="70000"/>
              </a:lnSpc>
              <a:spcBef>
                <a:spcPts val="1200"/>
              </a:spcBef>
            </a:pPr>
            <a:r>
              <a:rPr lang="en-US" altLang="zh-TW" sz="2000" dirty="0" smtClean="0">
                <a:solidFill>
                  <a:srgbClr val="C00000"/>
                </a:solidFill>
                <a:ea typeface="PMingLiU" pitchFamily="18" charset="-120"/>
              </a:rPr>
              <a:t>Accuracy on test set</a:t>
            </a:r>
          </a:p>
          <a:p>
            <a:pPr marL="504000" lvl="1">
              <a:spcBef>
                <a:spcPts val="0"/>
              </a:spcBef>
            </a:pPr>
            <a:r>
              <a:rPr lang="en-US" altLang="zh-TW" sz="2000" dirty="0" smtClean="0">
                <a:ea typeface="PMingLiU" pitchFamily="18" charset="-120"/>
              </a:rPr>
              <a:t>The rate of correct classification on the testing set. E.g., if 90 are classified correctly out of  the 100 testing cases, accuracy is 90%.</a:t>
            </a:r>
          </a:p>
          <a:p>
            <a:pPr>
              <a:lnSpc>
                <a:spcPct val="70000"/>
              </a:lnSpc>
              <a:spcBef>
                <a:spcPts val="1200"/>
              </a:spcBef>
            </a:pPr>
            <a:r>
              <a:rPr lang="en-US" altLang="zh-TW" sz="2000" dirty="0" smtClean="0">
                <a:solidFill>
                  <a:srgbClr val="C00000"/>
                </a:solidFill>
                <a:ea typeface="PMingLiU" pitchFamily="18" charset="-120"/>
              </a:rPr>
              <a:t>Error Rate on test set</a:t>
            </a:r>
          </a:p>
          <a:p>
            <a:pPr marL="504000" lvl="1">
              <a:spcBef>
                <a:spcPts val="0"/>
              </a:spcBef>
            </a:pPr>
            <a:r>
              <a:rPr lang="en-US" altLang="zh-TW" sz="2000" dirty="0" smtClean="0">
                <a:ea typeface="PMingLiU" pitchFamily="18" charset="-120"/>
              </a:rPr>
              <a:t>The percentage of wrong predictions on test set</a:t>
            </a:r>
          </a:p>
          <a:p>
            <a:pPr>
              <a:lnSpc>
                <a:spcPct val="70000"/>
              </a:lnSpc>
              <a:spcBef>
                <a:spcPts val="1200"/>
              </a:spcBef>
            </a:pPr>
            <a:r>
              <a:rPr lang="en-US" altLang="zh-TW" sz="2000" dirty="0" smtClean="0">
                <a:solidFill>
                  <a:srgbClr val="C00000"/>
                </a:solidFill>
                <a:ea typeface="PMingLiU" pitchFamily="18" charset="-120"/>
              </a:rPr>
              <a:t>Confusion Matrix</a:t>
            </a:r>
          </a:p>
          <a:p>
            <a:pPr marL="504000" lvl="1">
              <a:spcBef>
                <a:spcPts val="0"/>
              </a:spcBef>
            </a:pPr>
            <a:r>
              <a:rPr lang="en-US" altLang="zh-TW" sz="2000" dirty="0" smtClean="0">
                <a:ea typeface="PMingLiU" pitchFamily="18" charset="-120"/>
              </a:rPr>
              <a:t>For binary class values, “yes” and “no”, a matrix showing true positive, true negative, false positive and false negative rates</a:t>
            </a:r>
          </a:p>
        </p:txBody>
      </p:sp>
      <p:graphicFrame>
        <p:nvGraphicFramePr>
          <p:cNvPr id="2109444" name="Group 4"/>
          <p:cNvGraphicFramePr>
            <a:graphicFrameLocks noGrp="1"/>
          </p:cNvGraphicFramePr>
          <p:nvPr>
            <p:ph sz="half" idx="2"/>
            <p:extLst>
              <p:ext uri="{D42A27DB-BD31-4B8C-83A1-F6EECF244321}">
                <p14:modId xmlns:p14="http://schemas.microsoft.com/office/powerpoint/2010/main" val="980337744"/>
              </p:ext>
            </p:extLst>
          </p:nvPr>
        </p:nvGraphicFramePr>
        <p:xfrm>
          <a:off x="4520952" y="1227584"/>
          <a:ext cx="5184576" cy="2633464"/>
        </p:xfrm>
        <a:graphic>
          <a:graphicData uri="http://schemas.openxmlformats.org/drawingml/2006/table">
            <a:tbl>
              <a:tblPr/>
              <a:tblGrid>
                <a:gridCol w="1080120"/>
                <a:gridCol w="576064"/>
                <a:gridCol w="1728192"/>
                <a:gridCol w="1800200"/>
              </a:tblGrid>
              <a:tr h="572845">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1" i="0" u="none" strike="noStrike" cap="none" normalizeH="0" baseline="0" dirty="0" smtClean="0">
                          <a:ln>
                            <a:noFill/>
                          </a:ln>
                          <a:solidFill>
                            <a:schemeClr val="tx1"/>
                          </a:solidFill>
                          <a:effectLst/>
                          <a:latin typeface="+mn-lt"/>
                        </a:rPr>
                        <a:t>Predicted class</a:t>
                      </a:r>
                      <a:endParaRPr kumimoji="0" lang="en-AU" sz="2000" b="1"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572845">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Yes</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No</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7694">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1" i="0" u="none" strike="noStrike" cap="none" normalizeH="0" baseline="0" dirty="0" smtClean="0">
                          <a:ln>
                            <a:noFill/>
                          </a:ln>
                          <a:solidFill>
                            <a:schemeClr val="tx1"/>
                          </a:solidFill>
                          <a:effectLst/>
                          <a:latin typeface="+mn-lt"/>
                        </a:rPr>
                        <a:t>Actual class</a:t>
                      </a:r>
                      <a:endParaRPr kumimoji="0" lang="en-AU" sz="2000" b="1"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Yes</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True positive (TP)</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False negative (FN)</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00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No</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False positive (FP)</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NZ" sz="2000" b="0" i="0" u="none" strike="noStrike" cap="none" normalizeH="0" baseline="0" dirty="0" smtClean="0">
                          <a:ln>
                            <a:noFill/>
                          </a:ln>
                          <a:solidFill>
                            <a:schemeClr val="tx1"/>
                          </a:solidFill>
                          <a:effectLst/>
                          <a:latin typeface="+mn-lt"/>
                        </a:rPr>
                        <a:t>True negative (TN)</a:t>
                      </a:r>
                      <a:endParaRPr kumimoji="0" lang="en-AU" sz="2000" b="0" i="0" u="none" strike="noStrike" cap="none" normalizeH="0" baseline="0" dirty="0" smtClean="0">
                        <a:ln>
                          <a:noFill/>
                        </a:ln>
                        <a:solidFill>
                          <a:schemeClr val="tx1"/>
                        </a:solidFill>
                        <a:effectLst/>
                        <a:latin typeface="+mn-lt"/>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6" name="Straight Arrow Connector 15"/>
          <p:cNvCxnSpPr>
            <a:stCxn id="7" idx="2"/>
          </p:cNvCxnSpPr>
          <p:nvPr/>
        </p:nvCxnSpPr>
        <p:spPr>
          <a:xfrm>
            <a:off x="8072546" y="990020"/>
            <a:ext cx="336838" cy="150287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16"/>
          <p:cNvSpPr/>
          <p:nvPr/>
        </p:nvSpPr>
        <p:spPr>
          <a:xfrm>
            <a:off x="7257256" y="620688"/>
            <a:ext cx="1630580" cy="369332"/>
          </a:xfrm>
          <a:prstGeom prst="rect">
            <a:avLst/>
          </a:prstGeom>
          <a:noFill/>
          <a:ln>
            <a:solidFill>
              <a:srgbClr val="FF0000"/>
            </a:solidFill>
          </a:ln>
        </p:spPr>
        <p:txBody>
          <a:bodyPr wrap="square" lIns="91440" tIns="45720" rIns="91440" bIns="45720">
            <a:spAutoFit/>
          </a:bodyPr>
          <a:lstStyle/>
          <a:p>
            <a:pPr algn="ctr"/>
            <a:r>
              <a:rPr lang="en-US"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rPr>
              <a:t>Type I error</a:t>
            </a:r>
            <a:endParaRPr lang="en-US"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endParaRPr>
          </a:p>
        </p:txBody>
      </p:sp>
      <p:sp>
        <p:nvSpPr>
          <p:cNvPr id="8" name="Rectangle 17"/>
          <p:cNvSpPr/>
          <p:nvPr/>
        </p:nvSpPr>
        <p:spPr>
          <a:xfrm>
            <a:off x="7257256" y="4149080"/>
            <a:ext cx="1617756" cy="369332"/>
          </a:xfrm>
          <a:prstGeom prst="rect">
            <a:avLst/>
          </a:prstGeom>
          <a:noFill/>
          <a:ln>
            <a:solidFill>
              <a:srgbClr val="FF0000"/>
            </a:solidFill>
          </a:ln>
        </p:spPr>
        <p:txBody>
          <a:bodyPr wrap="square" lIns="91440" tIns="45720" rIns="91440" bIns="45720">
            <a:spAutoFit/>
          </a:bodyPr>
          <a:lstStyle/>
          <a:p>
            <a:pPr algn="ctr"/>
            <a:r>
              <a:rPr lang="en-US"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rPr>
              <a:t>Type </a:t>
            </a:r>
            <a:r>
              <a:rPr lang="en-US"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rPr>
              <a:t>I</a:t>
            </a:r>
            <a:r>
              <a:rPr lang="en-US"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rPr>
              <a:t>I error</a:t>
            </a:r>
            <a:endParaRPr lang="en-US"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n-lt"/>
            </a:endParaRPr>
          </a:p>
        </p:txBody>
      </p:sp>
      <p:cxnSp>
        <p:nvCxnSpPr>
          <p:cNvPr id="9" name="Straight Arrow Connector 18"/>
          <p:cNvCxnSpPr>
            <a:stCxn id="8" idx="0"/>
          </p:cNvCxnSpPr>
          <p:nvPr/>
        </p:nvCxnSpPr>
        <p:spPr>
          <a:xfrm flipH="1" flipV="1">
            <a:off x="7329264" y="3645024"/>
            <a:ext cx="736870" cy="504056"/>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10595" name="Object 3"/>
          <p:cNvGraphicFramePr>
            <a:graphicFrameLocks noChangeAspect="1"/>
          </p:cNvGraphicFramePr>
          <p:nvPr/>
        </p:nvGraphicFramePr>
        <p:xfrm>
          <a:off x="4520952" y="3961687"/>
          <a:ext cx="3096344" cy="2529795"/>
        </p:xfrm>
        <a:graphic>
          <a:graphicData uri="http://schemas.openxmlformats.org/presentationml/2006/ole">
            <mc:AlternateContent xmlns:mc="http://schemas.openxmlformats.org/markup-compatibility/2006">
              <mc:Choice xmlns:v="urn:schemas-microsoft-com:vml" Requires="v">
                <p:oleObj spid="_x0000_s202769" name="Equation" r:id="rId4" imgW="1993680" imgH="1625400" progId="Equation.3">
                  <p:embed/>
                </p:oleObj>
              </mc:Choice>
              <mc:Fallback>
                <p:oleObj name="Equation" r:id="rId4" imgW="1993680" imgH="1625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952" y="3961687"/>
                        <a:ext cx="3096344" cy="2529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6211464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TW" smtClean="0"/>
              <a:t>Evaluation Techniques</a:t>
            </a:r>
          </a:p>
        </p:txBody>
      </p:sp>
      <p:sp>
        <p:nvSpPr>
          <p:cNvPr id="8195" name="Rectangle 3"/>
          <p:cNvSpPr>
            <a:spLocks noGrp="1" noChangeArrowheads="1"/>
          </p:cNvSpPr>
          <p:nvPr>
            <p:ph type="body" idx="1"/>
          </p:nvPr>
        </p:nvSpPr>
        <p:spPr>
          <a:xfrm>
            <a:off x="350838" y="1196975"/>
            <a:ext cx="9426575" cy="4929188"/>
          </a:xfrm>
        </p:spPr>
        <p:txBody>
          <a:bodyPr/>
          <a:lstStyle/>
          <a:p>
            <a:r>
              <a:rPr lang="en-US" altLang="zh-TW" i="1" dirty="0" smtClean="0">
                <a:ea typeface="PMingLiU" pitchFamily="18" charset="-120"/>
              </a:rPr>
              <a:t>Holdout</a:t>
            </a:r>
            <a:r>
              <a:rPr lang="en-US" altLang="zh-TW" dirty="0" smtClean="0">
                <a:ea typeface="PMingLiU" pitchFamily="18" charset="-120"/>
              </a:rPr>
              <a:t>: the training set/testing set. </a:t>
            </a:r>
          </a:p>
          <a:p>
            <a:pPr lvl="1"/>
            <a:r>
              <a:rPr lang="en-US" altLang="zh-TW" dirty="0" smtClean="0">
                <a:ea typeface="PMingLiU" pitchFamily="18" charset="-120"/>
              </a:rPr>
              <a:t>Good for a large set of data.</a:t>
            </a:r>
          </a:p>
          <a:p>
            <a:r>
              <a:rPr lang="en-US" altLang="zh-TW" i="1" dirty="0" smtClean="0">
                <a:ea typeface="PMingLiU" pitchFamily="18" charset="-120"/>
              </a:rPr>
              <a:t>k-fold Cross-validation </a:t>
            </a:r>
            <a:r>
              <a:rPr lang="en-US" altLang="zh-CN" i="1" dirty="0" smtClean="0">
                <a:ea typeface="PMingLiU" pitchFamily="18" charset="-120"/>
              </a:rPr>
              <a:t>(</a:t>
            </a:r>
            <a:r>
              <a:rPr lang="zh-CN" altLang="en-US" dirty="0" smtClean="0">
                <a:ea typeface="PMingLiU" pitchFamily="18" charset="-120"/>
              </a:rPr>
              <a:t>交叉</a:t>
            </a:r>
            <a:r>
              <a:rPr lang="zh-CN" altLang="en-US" dirty="0" smtClean="0"/>
              <a:t>验证</a:t>
            </a:r>
            <a:r>
              <a:rPr lang="en-US" altLang="zh-CN" i="1" dirty="0" smtClean="0">
                <a:ea typeface="PMingLiU" pitchFamily="18" charset="-120"/>
              </a:rPr>
              <a:t>)</a:t>
            </a:r>
            <a:r>
              <a:rPr lang="en-US" altLang="zh-CN" dirty="0" smtClean="0">
                <a:ea typeface="PMingLiU" pitchFamily="18" charset="-120"/>
              </a:rPr>
              <a:t>:</a:t>
            </a:r>
            <a:r>
              <a:rPr lang="en-US" altLang="zh-TW" dirty="0" smtClean="0">
                <a:ea typeface="PMingLiU" pitchFamily="18" charset="-120"/>
              </a:rPr>
              <a:t> </a:t>
            </a:r>
          </a:p>
          <a:p>
            <a:pPr lvl="1"/>
            <a:r>
              <a:rPr lang="en-US" altLang="zh-TW" dirty="0">
                <a:ea typeface="PMingLiU" pitchFamily="18" charset="-120"/>
              </a:rPr>
              <a:t>D</a:t>
            </a:r>
            <a:r>
              <a:rPr lang="en-US" altLang="zh-TW" dirty="0" smtClean="0">
                <a:ea typeface="PMingLiU" pitchFamily="18" charset="-120"/>
              </a:rPr>
              <a:t>ivide the data set into k sub-samples. </a:t>
            </a:r>
          </a:p>
          <a:p>
            <a:pPr lvl="1"/>
            <a:r>
              <a:rPr lang="en-US" altLang="zh-TW" dirty="0" smtClean="0">
                <a:ea typeface="PMingLiU" pitchFamily="18" charset="-120"/>
              </a:rPr>
              <a:t>In each run, use one distinct sub-sample as testing set and the remaining k-1 sub-samples as training set.</a:t>
            </a:r>
          </a:p>
          <a:p>
            <a:pPr lvl="1"/>
            <a:r>
              <a:rPr lang="en-US" altLang="zh-TW" dirty="0" smtClean="0">
                <a:ea typeface="PMingLiU" pitchFamily="18" charset="-120"/>
              </a:rPr>
              <a:t> Evaluate the method using the average of the k runs. </a:t>
            </a:r>
          </a:p>
          <a:p>
            <a:r>
              <a:rPr lang="en-US" altLang="zh-TW" dirty="0" smtClean="0">
                <a:ea typeface="PMingLiU" pitchFamily="18" charset="-120"/>
              </a:rPr>
              <a:t>This method reduces the randomness of training set/testing set.</a:t>
            </a:r>
          </a:p>
        </p:txBody>
      </p:sp>
    </p:spTree>
    <p:extLst>
      <p:ext uri="{BB962C8B-B14F-4D97-AF65-F5344CB8AC3E}">
        <p14:creationId xmlns:p14="http://schemas.microsoft.com/office/powerpoint/2010/main" val="172622252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t>The State of Machine Learning</a:t>
            </a:r>
            <a:endParaRPr lang="zh-CN" altLang="en-US" smtClean="0"/>
          </a:p>
        </p:txBody>
      </p:sp>
      <p:sp>
        <p:nvSpPr>
          <p:cNvPr id="57347" name="Rectangle 5"/>
          <p:cNvSpPr>
            <a:spLocks noChangeArrowheads="1"/>
          </p:cNvSpPr>
          <p:nvPr/>
        </p:nvSpPr>
        <p:spPr bwMode="auto">
          <a:xfrm>
            <a:off x="277813" y="908050"/>
            <a:ext cx="23717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Classification models</a:t>
            </a:r>
            <a:endParaRPr kumimoji="1" lang="en-US" altLang="ja-JP">
              <a:solidFill>
                <a:srgbClr val="FFFF66"/>
              </a:solidFill>
              <a:latin typeface="Tahoma" pitchFamily="34" charset="0"/>
              <a:ea typeface="MS PGothic" pitchFamily="34" charset="-128"/>
            </a:endParaRPr>
          </a:p>
        </p:txBody>
      </p:sp>
      <p:sp>
        <p:nvSpPr>
          <p:cNvPr id="57348" name="AutoShape 6"/>
          <p:cNvSpPr>
            <a:spLocks noChangeArrowheads="1"/>
          </p:cNvSpPr>
          <p:nvPr/>
        </p:nvSpPr>
        <p:spPr bwMode="auto">
          <a:xfrm>
            <a:off x="277813" y="1258888"/>
            <a:ext cx="2622550" cy="1522412"/>
          </a:xfrm>
          <a:prstGeom prst="homePlate">
            <a:avLst>
              <a:gd name="adj" fmla="val 34835"/>
            </a:avLst>
          </a:prstGeom>
          <a:solidFill>
            <a:srgbClr val="FFFF99"/>
          </a:solidFill>
          <a:ln w="3175">
            <a:solidFill>
              <a:schemeClr val="tx1"/>
            </a:solidFill>
            <a:miter lim="800000"/>
            <a:headEnd/>
            <a:tailEnd/>
          </a:ln>
        </p:spPr>
        <p:txBody>
          <a:bodyPr wrap="none" tIns="137160"/>
          <a:lstStyle/>
          <a:p>
            <a:r>
              <a:rPr lang="en-US" altLang="zh-CN" dirty="0"/>
              <a:t>Decision tree</a:t>
            </a:r>
          </a:p>
          <a:p>
            <a:r>
              <a:rPr lang="en-US" altLang="zh-CN" dirty="0"/>
              <a:t>Bayesian classifier</a:t>
            </a:r>
          </a:p>
          <a:p>
            <a:r>
              <a:rPr lang="en-US" altLang="zh-CN" dirty="0"/>
              <a:t>Perceptron</a:t>
            </a:r>
          </a:p>
          <a:p>
            <a:r>
              <a:rPr lang="en-US" altLang="zh-CN" dirty="0"/>
              <a:t>Neural networks</a:t>
            </a:r>
            <a:endParaRPr lang="zh-CN" altLang="en-US" dirty="0"/>
          </a:p>
        </p:txBody>
      </p:sp>
      <p:sp>
        <p:nvSpPr>
          <p:cNvPr id="57349" name="Rectangle 5"/>
          <p:cNvSpPr>
            <a:spLocks noChangeArrowheads="1"/>
          </p:cNvSpPr>
          <p:nvPr/>
        </p:nvSpPr>
        <p:spPr bwMode="auto">
          <a:xfrm>
            <a:off x="200025" y="429577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50" name="AutoShape 6"/>
          <p:cNvSpPr>
            <a:spLocks noChangeArrowheads="1"/>
          </p:cNvSpPr>
          <p:nvPr/>
        </p:nvSpPr>
        <p:spPr bwMode="auto">
          <a:xfrm>
            <a:off x="200025" y="4652963"/>
            <a:ext cx="2395538" cy="576262"/>
          </a:xfrm>
          <a:prstGeom prst="homePlate">
            <a:avLst>
              <a:gd name="adj" fmla="val 34873"/>
            </a:avLst>
          </a:prstGeom>
          <a:solidFill>
            <a:srgbClr val="FFFF99"/>
          </a:solidFill>
          <a:ln w="3175">
            <a:solidFill>
              <a:schemeClr val="tx1"/>
            </a:solidFill>
            <a:miter lim="800000"/>
            <a:headEnd/>
            <a:tailEnd/>
          </a:ln>
        </p:spPr>
        <p:txBody>
          <a:bodyPr wrap="none" tIns="137160"/>
          <a:lstStyle/>
          <a:p>
            <a:r>
              <a:rPr lang="en-US" altLang="zh-CN" dirty="0"/>
              <a:t>HMM</a:t>
            </a:r>
            <a:endParaRPr lang="en-US" altLang="ja-JP" dirty="0"/>
          </a:p>
        </p:txBody>
      </p:sp>
      <p:sp>
        <p:nvSpPr>
          <p:cNvPr id="57351" name="Rectangle 5"/>
          <p:cNvSpPr>
            <a:spLocks noChangeArrowheads="1"/>
          </p:cNvSpPr>
          <p:nvPr/>
        </p:nvSpPr>
        <p:spPr bwMode="auto">
          <a:xfrm>
            <a:off x="6824663" y="1052513"/>
            <a:ext cx="2205037" cy="546100"/>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Maximal margin</a:t>
            </a:r>
            <a:br>
              <a:rPr kumimoji="1" lang="en-US" altLang="zh-CN">
                <a:solidFill>
                  <a:srgbClr val="FFFF66"/>
                </a:solidFill>
                <a:latin typeface="Tahoma" pitchFamily="34" charset="0"/>
                <a:ea typeface="MS PGothic" pitchFamily="34" charset="-128"/>
              </a:rPr>
            </a:br>
            <a:r>
              <a:rPr kumimoji="1" lang="en-US" altLang="zh-CN">
                <a:solidFill>
                  <a:srgbClr val="FFFF66"/>
                </a:solidFill>
                <a:latin typeface="Tahoma" pitchFamily="34" charset="0"/>
                <a:ea typeface="MS PGothic" pitchFamily="34" charset="-128"/>
              </a:rPr>
              <a:t>sequential learning</a:t>
            </a:r>
            <a:endParaRPr kumimoji="1" lang="en-US" altLang="ja-JP">
              <a:solidFill>
                <a:srgbClr val="FFFF66"/>
              </a:solidFill>
              <a:latin typeface="Tahoma" pitchFamily="34" charset="0"/>
              <a:ea typeface="MS PGothic" pitchFamily="34" charset="-128"/>
            </a:endParaRPr>
          </a:p>
        </p:txBody>
      </p:sp>
      <p:sp>
        <p:nvSpPr>
          <p:cNvPr id="57352" name="AutoShape 6"/>
          <p:cNvSpPr>
            <a:spLocks noChangeArrowheads="1"/>
          </p:cNvSpPr>
          <p:nvPr/>
        </p:nvSpPr>
        <p:spPr bwMode="auto">
          <a:xfrm>
            <a:off x="6824663" y="1620838"/>
            <a:ext cx="2565400" cy="942975"/>
          </a:xfrm>
          <a:prstGeom prst="homePlate">
            <a:avLst>
              <a:gd name="adj" fmla="val 34926"/>
            </a:avLst>
          </a:prstGeom>
          <a:solidFill>
            <a:srgbClr val="FFFF99"/>
          </a:solidFill>
          <a:ln w="3175">
            <a:solidFill>
              <a:schemeClr val="tx1"/>
            </a:solidFill>
            <a:miter lim="800000"/>
            <a:headEnd/>
            <a:tailEnd/>
          </a:ln>
        </p:spPr>
        <p:txBody>
          <a:bodyPr wrap="none" tIns="137160"/>
          <a:lstStyle/>
          <a:p>
            <a:r>
              <a:rPr lang="en-US" altLang="zh-CN" dirty="0"/>
              <a:t>M3N network</a:t>
            </a:r>
            <a:r>
              <a:rPr lang="en-US" altLang="zh-CN" sz="1600" dirty="0"/>
              <a:t> </a:t>
            </a:r>
          </a:p>
          <a:p>
            <a:r>
              <a:rPr lang="en-US" altLang="zh-CN" sz="1600" dirty="0"/>
              <a:t>(Ben </a:t>
            </a:r>
            <a:r>
              <a:rPr lang="en-US" altLang="zh-CN" sz="1600" dirty="0" err="1"/>
              <a:t>Taskar</a:t>
            </a:r>
            <a:r>
              <a:rPr lang="en-US" altLang="zh-CN" sz="1600" dirty="0"/>
              <a:t>)</a:t>
            </a:r>
            <a:endParaRPr lang="en-US" altLang="ja-JP" sz="1400" dirty="0"/>
          </a:p>
        </p:txBody>
      </p:sp>
      <p:sp>
        <p:nvSpPr>
          <p:cNvPr id="57353" name="Rectangle 5"/>
          <p:cNvSpPr>
            <a:spLocks noChangeArrowheads="1"/>
          </p:cNvSpPr>
          <p:nvPr/>
        </p:nvSpPr>
        <p:spPr bwMode="auto">
          <a:xfrm>
            <a:off x="3621088" y="982663"/>
            <a:ext cx="1836737" cy="328612"/>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Maximal Margin</a:t>
            </a:r>
          </a:p>
        </p:txBody>
      </p:sp>
      <p:sp>
        <p:nvSpPr>
          <p:cNvPr id="57354" name="AutoShape 6"/>
          <p:cNvSpPr>
            <a:spLocks noChangeArrowheads="1"/>
          </p:cNvSpPr>
          <p:nvPr/>
        </p:nvSpPr>
        <p:spPr bwMode="auto">
          <a:xfrm>
            <a:off x="3621088" y="1341438"/>
            <a:ext cx="1908175" cy="1439862"/>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SVM </a:t>
            </a:r>
          </a:p>
          <a:p>
            <a:r>
              <a:rPr lang="en-US" altLang="zh-CN" dirty="0"/>
              <a:t>(</a:t>
            </a:r>
            <a:r>
              <a:rPr lang="en-US" altLang="zh-CN" dirty="0" err="1"/>
              <a:t>Vapnik</a:t>
            </a:r>
            <a:r>
              <a:rPr lang="en-US" altLang="zh-CN" dirty="0"/>
              <a:t>)</a:t>
            </a:r>
            <a:endParaRPr lang="en-US" altLang="ja-JP" dirty="0"/>
          </a:p>
        </p:txBody>
      </p:sp>
      <p:sp>
        <p:nvSpPr>
          <p:cNvPr id="15" name="右箭头 24"/>
          <p:cNvSpPr/>
          <p:nvPr/>
        </p:nvSpPr>
        <p:spPr>
          <a:xfrm>
            <a:off x="2936875" y="1844675"/>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1" name="Rectangle 5"/>
          <p:cNvSpPr>
            <a:spLocks noChangeArrowheads="1"/>
          </p:cNvSpPr>
          <p:nvPr/>
        </p:nvSpPr>
        <p:spPr bwMode="auto">
          <a:xfrm>
            <a:off x="3205163" y="458152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62" name="AutoShape 6"/>
          <p:cNvSpPr>
            <a:spLocks noChangeArrowheads="1"/>
          </p:cNvSpPr>
          <p:nvPr/>
        </p:nvSpPr>
        <p:spPr bwMode="auto">
          <a:xfrm>
            <a:off x="3205163" y="4938713"/>
            <a:ext cx="2395537" cy="12239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MEMM, CRF, </a:t>
            </a:r>
          </a:p>
          <a:p>
            <a:r>
              <a:rPr lang="en-US" altLang="ja-JP" dirty="0"/>
              <a:t>voted perceptron</a:t>
            </a:r>
          </a:p>
        </p:txBody>
      </p:sp>
      <p:sp>
        <p:nvSpPr>
          <p:cNvPr id="19" name="右箭头 24"/>
          <p:cNvSpPr/>
          <p:nvPr/>
        </p:nvSpPr>
        <p:spPr>
          <a:xfrm rot="818947">
            <a:off x="2662238" y="5083175"/>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右箭头 24"/>
          <p:cNvSpPr/>
          <p:nvPr/>
        </p:nvSpPr>
        <p:spPr>
          <a:xfrm rot="1497190">
            <a:off x="2851150" y="2862263"/>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5" name="Rectangle 5"/>
          <p:cNvSpPr>
            <a:spLocks noChangeArrowheads="1"/>
          </p:cNvSpPr>
          <p:nvPr/>
        </p:nvSpPr>
        <p:spPr bwMode="auto">
          <a:xfrm>
            <a:off x="3513138" y="2927350"/>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Deep learning</a:t>
            </a:r>
          </a:p>
        </p:txBody>
      </p:sp>
      <p:sp>
        <p:nvSpPr>
          <p:cNvPr id="57366" name="AutoShape 6"/>
          <p:cNvSpPr>
            <a:spLocks noChangeArrowheads="1"/>
          </p:cNvSpPr>
          <p:nvPr/>
        </p:nvSpPr>
        <p:spPr bwMode="auto">
          <a:xfrm>
            <a:off x="3513138" y="3284538"/>
            <a:ext cx="2395537" cy="10080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Deep belief networks</a:t>
            </a:r>
          </a:p>
          <a:p>
            <a:endParaRPr lang="en-US" altLang="ja-JP" dirty="0"/>
          </a:p>
        </p:txBody>
      </p:sp>
      <p:sp>
        <p:nvSpPr>
          <p:cNvPr id="26" name="标题 1"/>
          <p:cNvSpPr txBox="1">
            <a:spLocks/>
          </p:cNvSpPr>
          <p:nvPr/>
        </p:nvSpPr>
        <p:spPr bwMode="auto">
          <a:xfrm>
            <a:off x="0" y="6496051"/>
            <a:ext cx="9906000" cy="361949"/>
          </a:xfrm>
          <a:prstGeom prst="rect">
            <a:avLst/>
          </a:prstGeom>
          <a:solidFill>
            <a:schemeClr val="bg1"/>
          </a:solidFill>
          <a:ln w="9525">
            <a:noFill/>
            <a:miter lim="800000"/>
            <a:headEnd/>
            <a:tailEnd/>
          </a:ln>
        </p:spPr>
        <p:txBody>
          <a:bodyPr anchor="ctr"/>
          <a:lstStyle/>
          <a:p>
            <a:pPr eaLnBrk="0" hangingPunct="0">
              <a:defRPr/>
            </a:pPr>
            <a:r>
              <a:rPr lang="en-US" altLang="zh-CN" kern="0" dirty="0">
                <a:solidFill>
                  <a:schemeClr val="tx2"/>
                </a:solidFill>
                <a:latin typeface="+mj-lt"/>
                <a:ea typeface="+mj-ea"/>
                <a:cs typeface="+mj-cs"/>
              </a:rPr>
              <a:t>For </a:t>
            </a:r>
            <a:r>
              <a:rPr lang="en-US" altLang="zh-CN" kern="0" dirty="0" smtClean="0">
                <a:solidFill>
                  <a:schemeClr val="tx2"/>
                </a:solidFill>
                <a:latin typeface="+mj-lt"/>
                <a:ea typeface="+mj-ea"/>
                <a:cs typeface="+mj-cs"/>
              </a:rPr>
              <a:t>more from </a:t>
            </a:r>
            <a:r>
              <a:rPr lang="en-US" altLang="zh-CN" dirty="0" smtClean="0">
                <a:hlinkClick r:id="rId3" invalidUrl="http://arnetminer.org/expertisesearch.do?keyword=Machine Learning"/>
              </a:rPr>
              <a:t>http</a:t>
            </a:r>
            <a:r>
              <a:rPr lang="en-US" altLang="zh-CN" dirty="0">
                <a:hlinkClick r:id="rId4" invalidUrl="http://arnetminer.org/expertisesearch.do?keyword=Machine Learning"/>
              </a:rPr>
              <a:t>://</a:t>
            </a:r>
            <a:r>
              <a:rPr lang="en-US" altLang="zh-CN" dirty="0" smtClean="0">
                <a:hlinkClick r:id="rId5" invalidUrl="http://arnetminer.org/expertisesearch.do?keyword=Machine Learning"/>
              </a:rPr>
              <a:t>aminer.org/</a:t>
            </a:r>
            <a:endParaRPr lang="zh-CN" altLang="en-US" kern="0" dirty="0">
              <a:solidFill>
                <a:schemeClr val="tx2"/>
              </a:solidFill>
              <a:latin typeface="+mj-lt"/>
              <a:ea typeface="+mj-ea"/>
              <a:cs typeface="+mj-cs"/>
            </a:endParaRPr>
          </a:p>
        </p:txBody>
      </p:sp>
      <p:pic>
        <p:nvPicPr>
          <p:cNvPr id="57368" name="Picture 18" descr="http://arnetminer.org/pictures/thumb/490/1225202030863.jpeg"/>
          <p:cNvPicPr>
            <a:picLocks noChangeAspect="1" noChangeArrowheads="1"/>
          </p:cNvPicPr>
          <p:nvPr/>
        </p:nvPicPr>
        <p:blipFill>
          <a:blip r:embed="rId6" cstate="print"/>
          <a:srcRect/>
          <a:stretch>
            <a:fillRect/>
          </a:stretch>
        </p:blipFill>
        <p:spPr bwMode="auto">
          <a:xfrm>
            <a:off x="4016375" y="5657850"/>
            <a:ext cx="366713" cy="469900"/>
          </a:xfrm>
          <a:prstGeom prst="rect">
            <a:avLst/>
          </a:prstGeom>
          <a:noFill/>
          <a:ln w="9525">
            <a:noFill/>
            <a:miter lim="800000"/>
            <a:headEnd/>
            <a:tailEnd/>
          </a:ln>
        </p:spPr>
      </p:pic>
      <p:pic>
        <p:nvPicPr>
          <p:cNvPr id="57369" name="Picture 20" descr="http://arnetminer.org/pictures/thumb/491/1225202539016.jpeg"/>
          <p:cNvPicPr>
            <a:picLocks noChangeAspect="1" noChangeArrowheads="1"/>
          </p:cNvPicPr>
          <p:nvPr/>
        </p:nvPicPr>
        <p:blipFill>
          <a:blip r:embed="rId7" cstate="print"/>
          <a:srcRect/>
          <a:stretch>
            <a:fillRect/>
          </a:stretch>
        </p:blipFill>
        <p:spPr bwMode="auto">
          <a:xfrm>
            <a:off x="3376613" y="5665788"/>
            <a:ext cx="363537" cy="427037"/>
          </a:xfrm>
          <a:prstGeom prst="rect">
            <a:avLst/>
          </a:prstGeom>
          <a:noFill/>
          <a:ln w="9525">
            <a:noFill/>
            <a:miter lim="800000"/>
            <a:headEnd/>
            <a:tailEnd/>
          </a:ln>
        </p:spPr>
      </p:pic>
      <p:pic>
        <p:nvPicPr>
          <p:cNvPr id="57370" name="Picture 22" descr="http://arnetminer.org/pictures/thumb/46/1225199747986.jpeg"/>
          <p:cNvPicPr>
            <a:picLocks noChangeAspect="1" noChangeArrowheads="1"/>
          </p:cNvPicPr>
          <p:nvPr/>
        </p:nvPicPr>
        <p:blipFill>
          <a:blip r:embed="rId8" cstate="print"/>
          <a:srcRect/>
          <a:stretch>
            <a:fillRect/>
          </a:stretch>
        </p:blipFill>
        <p:spPr bwMode="auto">
          <a:xfrm>
            <a:off x="4665663" y="5657850"/>
            <a:ext cx="357187" cy="500063"/>
          </a:xfrm>
          <a:prstGeom prst="rect">
            <a:avLst/>
          </a:prstGeom>
          <a:noFill/>
          <a:ln w="9525">
            <a:noFill/>
            <a:miter lim="800000"/>
            <a:headEnd/>
            <a:tailEnd/>
          </a:ln>
        </p:spPr>
      </p:pic>
      <p:pic>
        <p:nvPicPr>
          <p:cNvPr id="57371" name="Picture 24" descr="http://arnetminer.org/pictures/thumb/920/1225211536706.jpeg"/>
          <p:cNvPicPr>
            <a:picLocks noChangeAspect="1" noChangeArrowheads="1"/>
          </p:cNvPicPr>
          <p:nvPr/>
        </p:nvPicPr>
        <p:blipFill>
          <a:blip r:embed="rId9" cstate="print"/>
          <a:srcRect/>
          <a:stretch>
            <a:fillRect/>
          </a:stretch>
        </p:blipFill>
        <p:spPr bwMode="auto">
          <a:xfrm>
            <a:off x="8482013" y="1844675"/>
            <a:ext cx="400050" cy="571500"/>
          </a:xfrm>
          <a:prstGeom prst="rect">
            <a:avLst/>
          </a:prstGeom>
          <a:noFill/>
          <a:ln w="9525">
            <a:noFill/>
            <a:miter lim="800000"/>
            <a:headEnd/>
            <a:tailEnd/>
          </a:ln>
        </p:spPr>
      </p:pic>
      <p:sp>
        <p:nvSpPr>
          <p:cNvPr id="31" name="右箭头 24"/>
          <p:cNvSpPr/>
          <p:nvPr/>
        </p:nvSpPr>
        <p:spPr>
          <a:xfrm rot="21443589">
            <a:off x="5969000" y="1855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右箭头 24"/>
          <p:cNvSpPr/>
          <p:nvPr/>
        </p:nvSpPr>
        <p:spPr>
          <a:xfrm rot="18746223">
            <a:off x="6026944" y="3972719"/>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74" name="Rectangle 5"/>
          <p:cNvSpPr>
            <a:spLocks noChangeArrowheads="1"/>
          </p:cNvSpPr>
          <p:nvPr/>
        </p:nvSpPr>
        <p:spPr bwMode="auto">
          <a:xfrm>
            <a:off x="7040563" y="4508500"/>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Graphical models</a:t>
            </a:r>
          </a:p>
        </p:txBody>
      </p:sp>
      <p:sp>
        <p:nvSpPr>
          <p:cNvPr id="57375" name="AutoShape 6"/>
          <p:cNvSpPr>
            <a:spLocks noChangeArrowheads="1"/>
          </p:cNvSpPr>
          <p:nvPr/>
        </p:nvSpPr>
        <p:spPr bwMode="auto">
          <a:xfrm>
            <a:off x="7040563" y="4868863"/>
            <a:ext cx="2565400" cy="1439862"/>
          </a:xfrm>
          <a:prstGeom prst="homePlate">
            <a:avLst>
              <a:gd name="adj" fmla="val 34933"/>
            </a:avLst>
          </a:prstGeom>
          <a:solidFill>
            <a:srgbClr val="FFFF99"/>
          </a:solidFill>
          <a:ln w="3175">
            <a:solidFill>
              <a:schemeClr val="tx1"/>
            </a:solidFill>
            <a:miter lim="800000"/>
            <a:headEnd/>
            <a:tailEnd/>
          </a:ln>
        </p:spPr>
        <p:txBody>
          <a:bodyPr wrap="none" tIns="137160"/>
          <a:lstStyle/>
          <a:p>
            <a:r>
              <a:rPr lang="en-US" altLang="zh-CN" dirty="0"/>
              <a:t>Factor graph, </a:t>
            </a:r>
          </a:p>
          <a:p>
            <a:r>
              <a:rPr lang="en-US" altLang="zh-CN" sz="1600" dirty="0"/>
              <a:t>Exponential model</a:t>
            </a:r>
          </a:p>
          <a:p>
            <a:endParaRPr lang="en-US" altLang="ja-JP" sz="1600" dirty="0"/>
          </a:p>
        </p:txBody>
      </p:sp>
      <p:pic>
        <p:nvPicPr>
          <p:cNvPr id="57376" name="Picture 26" descr="http://arnetminer.org/pictures/thumb/486/1225200474008.jpeg"/>
          <p:cNvPicPr>
            <a:picLocks noChangeAspect="1" noChangeArrowheads="1"/>
          </p:cNvPicPr>
          <p:nvPr/>
        </p:nvPicPr>
        <p:blipFill>
          <a:blip r:embed="rId10" cstate="print"/>
          <a:srcRect/>
          <a:stretch>
            <a:fillRect/>
          </a:stretch>
        </p:blipFill>
        <p:spPr bwMode="auto">
          <a:xfrm>
            <a:off x="8319159" y="5671036"/>
            <a:ext cx="430810" cy="605186"/>
          </a:xfrm>
          <a:prstGeom prst="rect">
            <a:avLst/>
          </a:prstGeom>
          <a:noFill/>
          <a:ln w="9525">
            <a:noFill/>
            <a:miter lim="800000"/>
            <a:headEnd/>
            <a:tailEnd/>
          </a:ln>
        </p:spPr>
      </p:pic>
      <p:pic>
        <p:nvPicPr>
          <p:cNvPr id="57377" name="Picture 28" descr="http://www.psi.toronto.edu/~frey/BrendanPortrait.jpg"/>
          <p:cNvPicPr>
            <a:picLocks noChangeAspect="1" noChangeArrowheads="1"/>
          </p:cNvPicPr>
          <p:nvPr/>
        </p:nvPicPr>
        <p:blipFill>
          <a:blip r:embed="rId11" cstate="print"/>
          <a:srcRect/>
          <a:stretch>
            <a:fillRect/>
          </a:stretch>
        </p:blipFill>
        <p:spPr bwMode="auto">
          <a:xfrm>
            <a:off x="7185024" y="5661248"/>
            <a:ext cx="488801" cy="576857"/>
          </a:xfrm>
          <a:prstGeom prst="rect">
            <a:avLst/>
          </a:prstGeom>
          <a:noFill/>
          <a:ln w="9525">
            <a:noFill/>
            <a:miter lim="800000"/>
            <a:headEnd/>
            <a:tailEnd/>
          </a:ln>
        </p:spPr>
      </p:pic>
      <p:pic>
        <p:nvPicPr>
          <p:cNvPr id="57378" name="Picture 30" descr="http://arnetminer.org/pictures/thumb/486/1225200496478.jpeg"/>
          <p:cNvPicPr>
            <a:picLocks noChangeAspect="1" noChangeArrowheads="1"/>
          </p:cNvPicPr>
          <p:nvPr/>
        </p:nvPicPr>
        <p:blipFill>
          <a:blip r:embed="rId12" cstate="print"/>
          <a:srcRect/>
          <a:stretch>
            <a:fillRect/>
          </a:stretch>
        </p:blipFill>
        <p:spPr bwMode="auto">
          <a:xfrm>
            <a:off x="8899475" y="5356013"/>
            <a:ext cx="381000" cy="571500"/>
          </a:xfrm>
          <a:prstGeom prst="rect">
            <a:avLst/>
          </a:prstGeom>
          <a:noFill/>
          <a:ln w="9525">
            <a:noFill/>
            <a:miter lim="800000"/>
            <a:headEnd/>
            <a:tailEnd/>
          </a:ln>
        </p:spPr>
      </p:pic>
      <p:pic>
        <p:nvPicPr>
          <p:cNvPr id="57379" name="Picture 32" descr="http://arnetminer.org/pictures/picture/39/1225198691066.jpeg"/>
          <p:cNvPicPr>
            <a:picLocks noChangeAspect="1" noChangeArrowheads="1"/>
          </p:cNvPicPr>
          <p:nvPr/>
        </p:nvPicPr>
        <p:blipFill>
          <a:blip r:embed="rId13" cstate="print"/>
          <a:srcRect/>
          <a:stretch>
            <a:fillRect/>
          </a:stretch>
        </p:blipFill>
        <p:spPr bwMode="auto">
          <a:xfrm>
            <a:off x="7761312" y="5661248"/>
            <a:ext cx="419846" cy="617316"/>
          </a:xfrm>
          <a:prstGeom prst="rect">
            <a:avLst/>
          </a:prstGeom>
          <a:noFill/>
          <a:ln w="9525">
            <a:noFill/>
            <a:miter lim="800000"/>
            <a:headEnd/>
            <a:tailEnd/>
          </a:ln>
        </p:spPr>
      </p:pic>
      <p:pic>
        <p:nvPicPr>
          <p:cNvPr id="57381" name="Picture 36" descr="http://arnetminer.org/pictures/picture/02762/Geoffrey_E_Hinton_1316056033379.png"/>
          <p:cNvPicPr>
            <a:picLocks noChangeAspect="1" noChangeArrowheads="1"/>
          </p:cNvPicPr>
          <p:nvPr/>
        </p:nvPicPr>
        <p:blipFill>
          <a:blip r:embed="rId14" cstate="print"/>
          <a:srcRect/>
          <a:stretch>
            <a:fillRect/>
          </a:stretch>
        </p:blipFill>
        <p:spPr bwMode="auto">
          <a:xfrm>
            <a:off x="3585096" y="3789363"/>
            <a:ext cx="431800" cy="484187"/>
          </a:xfrm>
          <a:prstGeom prst="rect">
            <a:avLst/>
          </a:prstGeom>
          <a:noFill/>
          <a:ln w="9525">
            <a:noFill/>
            <a:miter lim="800000"/>
            <a:headEnd/>
            <a:tailEnd/>
          </a:ln>
        </p:spPr>
      </p:pic>
      <p:pic>
        <p:nvPicPr>
          <p:cNvPr id="57382" name="Picture 38" descr="Yoshua Bengio"/>
          <p:cNvPicPr>
            <a:picLocks noChangeAspect="1" noChangeArrowheads="1"/>
          </p:cNvPicPr>
          <p:nvPr/>
        </p:nvPicPr>
        <p:blipFill>
          <a:blip r:embed="rId15" cstate="print"/>
          <a:srcRect/>
          <a:stretch>
            <a:fillRect/>
          </a:stretch>
        </p:blipFill>
        <p:spPr bwMode="auto">
          <a:xfrm>
            <a:off x="4088904" y="3797300"/>
            <a:ext cx="360363" cy="457200"/>
          </a:xfrm>
          <a:prstGeom prst="rect">
            <a:avLst/>
          </a:prstGeom>
          <a:noFill/>
          <a:ln w="9525">
            <a:noFill/>
            <a:miter lim="800000"/>
            <a:headEnd/>
            <a:tailEnd/>
          </a:ln>
        </p:spPr>
      </p:pic>
      <p:sp>
        <p:nvSpPr>
          <p:cNvPr id="43" name="右箭头 24"/>
          <p:cNvSpPr/>
          <p:nvPr/>
        </p:nvSpPr>
        <p:spPr>
          <a:xfrm>
            <a:off x="6032500" y="5157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84" name="Rectangle 5"/>
          <p:cNvSpPr>
            <a:spLocks noChangeArrowheads="1"/>
          </p:cNvSpPr>
          <p:nvPr/>
        </p:nvSpPr>
        <p:spPr bwMode="auto">
          <a:xfrm>
            <a:off x="6824663" y="2708275"/>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Topic models</a:t>
            </a:r>
          </a:p>
        </p:txBody>
      </p:sp>
      <p:sp>
        <p:nvSpPr>
          <p:cNvPr id="57385" name="AutoShape 6"/>
          <p:cNvSpPr>
            <a:spLocks noChangeArrowheads="1"/>
          </p:cNvSpPr>
          <p:nvPr/>
        </p:nvSpPr>
        <p:spPr bwMode="auto">
          <a:xfrm>
            <a:off x="6824663" y="3068638"/>
            <a:ext cx="2565400" cy="1081087"/>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PLSI, LDA, etc.</a:t>
            </a:r>
          </a:p>
          <a:p>
            <a:endParaRPr lang="en-US" altLang="ja-JP" sz="1400" dirty="0"/>
          </a:p>
        </p:txBody>
      </p:sp>
      <p:pic>
        <p:nvPicPr>
          <p:cNvPr id="57386" name="Picture 40" descr="http://arnetminer.org/pictures/thumb/00104/Thomas_Hofmann_1297509874926.jpg"/>
          <p:cNvPicPr>
            <a:picLocks noChangeAspect="1" noChangeArrowheads="1"/>
          </p:cNvPicPr>
          <p:nvPr/>
        </p:nvPicPr>
        <p:blipFill>
          <a:blip r:embed="rId16" cstate="print"/>
          <a:srcRect/>
          <a:stretch>
            <a:fillRect/>
          </a:stretch>
        </p:blipFill>
        <p:spPr bwMode="auto">
          <a:xfrm>
            <a:off x="6938963" y="3573463"/>
            <a:ext cx="390525" cy="503237"/>
          </a:xfrm>
          <a:prstGeom prst="rect">
            <a:avLst/>
          </a:prstGeom>
          <a:noFill/>
          <a:ln w="9525">
            <a:noFill/>
            <a:miter lim="800000"/>
            <a:headEnd/>
            <a:tailEnd/>
          </a:ln>
        </p:spPr>
      </p:pic>
      <p:pic>
        <p:nvPicPr>
          <p:cNvPr id="57387" name="Picture 42" descr="http://arnetminer.org/pictures/thumb/00597/David_M_Blei_1312201507405.png"/>
          <p:cNvPicPr>
            <a:picLocks noChangeAspect="1" noChangeArrowheads="1"/>
          </p:cNvPicPr>
          <p:nvPr/>
        </p:nvPicPr>
        <p:blipFill rotWithShape="1">
          <a:blip r:embed="rId17" cstate="print"/>
          <a:srcRect b="15383"/>
          <a:stretch/>
        </p:blipFill>
        <p:spPr bwMode="auto">
          <a:xfrm>
            <a:off x="7443788" y="3551238"/>
            <a:ext cx="382588" cy="540000"/>
          </a:xfrm>
          <a:prstGeom prst="rect">
            <a:avLst/>
          </a:prstGeom>
          <a:noFill/>
          <a:ln w="9525">
            <a:noFill/>
            <a:miter lim="800000"/>
            <a:headEnd/>
            <a:tailEnd/>
          </a:ln>
        </p:spPr>
      </p:pic>
      <p:pic>
        <p:nvPicPr>
          <p:cNvPr id="57389" name="Picture 46" descr="http://www.cs.uiuc.edu/homes/czhai/me.jpg"/>
          <p:cNvPicPr>
            <a:picLocks noChangeAspect="1" noChangeArrowheads="1"/>
          </p:cNvPicPr>
          <p:nvPr/>
        </p:nvPicPr>
        <p:blipFill>
          <a:blip r:embed="rId18" cstate="print"/>
          <a:srcRect/>
          <a:stretch>
            <a:fillRect/>
          </a:stretch>
        </p:blipFill>
        <p:spPr bwMode="auto">
          <a:xfrm>
            <a:off x="8567527" y="3355975"/>
            <a:ext cx="436562" cy="571860"/>
          </a:xfrm>
          <a:prstGeom prst="rect">
            <a:avLst/>
          </a:prstGeom>
          <a:noFill/>
          <a:ln w="9525">
            <a:noFill/>
            <a:miter lim="800000"/>
            <a:headEnd/>
            <a:tailEnd/>
          </a:ln>
        </p:spPr>
      </p:pic>
      <p:pic>
        <p:nvPicPr>
          <p:cNvPr id="57390" name="Picture 48" descr="http://arnetminer.org/pictures/thumb/490/1225202075157.jpeg"/>
          <p:cNvPicPr>
            <a:picLocks noChangeAspect="1" noChangeArrowheads="1"/>
          </p:cNvPicPr>
          <p:nvPr/>
        </p:nvPicPr>
        <p:blipFill>
          <a:blip r:embed="rId19" cstate="print"/>
          <a:srcRect/>
          <a:stretch>
            <a:fillRect/>
          </a:stretch>
        </p:blipFill>
        <p:spPr bwMode="auto">
          <a:xfrm>
            <a:off x="1857375" y="1341438"/>
            <a:ext cx="476250" cy="352425"/>
          </a:xfrm>
          <a:prstGeom prst="rect">
            <a:avLst/>
          </a:prstGeom>
          <a:noFill/>
          <a:ln w="9525">
            <a:noFill/>
            <a:miter lim="800000"/>
            <a:headEnd/>
            <a:tailEnd/>
          </a:ln>
        </p:spPr>
      </p:pic>
      <p:pic>
        <p:nvPicPr>
          <p:cNvPr id="156674" name="Picture 2" descr="Andrew Ng"/>
          <p:cNvPicPr>
            <a:picLocks noChangeAspect="1" noChangeArrowheads="1"/>
          </p:cNvPicPr>
          <p:nvPr/>
        </p:nvPicPr>
        <p:blipFill>
          <a:blip r:embed="rId20" cstate="print"/>
          <a:srcRect/>
          <a:stretch>
            <a:fillRect/>
          </a:stretch>
        </p:blipFill>
        <p:spPr bwMode="auto">
          <a:xfrm>
            <a:off x="4520952" y="3803329"/>
            <a:ext cx="418888" cy="468000"/>
          </a:xfrm>
          <a:prstGeom prst="rect">
            <a:avLst/>
          </a:prstGeom>
          <a:noFill/>
        </p:spPr>
      </p:pic>
      <p:pic>
        <p:nvPicPr>
          <p:cNvPr id="2" name="Picture 1"/>
          <p:cNvPicPr>
            <a:picLocks noChangeAspect="1"/>
          </p:cNvPicPr>
          <p:nvPr/>
        </p:nvPicPr>
        <p:blipFill rotWithShape="1">
          <a:blip r:embed="rId21"/>
          <a:srcRect l="19129" r="26959"/>
          <a:stretch/>
        </p:blipFill>
        <p:spPr>
          <a:xfrm>
            <a:off x="5025009" y="3792744"/>
            <a:ext cx="483394" cy="478586"/>
          </a:xfrm>
          <a:prstGeom prst="rect">
            <a:avLst/>
          </a:prstGeom>
        </p:spPr>
      </p:pic>
      <p:pic>
        <p:nvPicPr>
          <p:cNvPr id="3" name="Picture 2"/>
          <p:cNvPicPr>
            <a:picLocks noChangeAspect="1"/>
          </p:cNvPicPr>
          <p:nvPr/>
        </p:nvPicPr>
        <p:blipFill rotWithShape="1">
          <a:blip r:embed="rId22"/>
          <a:srcRect t="1" b="29884"/>
          <a:stretch/>
        </p:blipFill>
        <p:spPr>
          <a:xfrm>
            <a:off x="1035273" y="4697716"/>
            <a:ext cx="374441" cy="503999"/>
          </a:xfrm>
          <a:prstGeom prst="rect">
            <a:avLst/>
          </a:prstGeom>
        </p:spPr>
      </p:pic>
      <p:pic>
        <p:nvPicPr>
          <p:cNvPr id="4" name="Picture 3"/>
          <p:cNvPicPr>
            <a:picLocks noChangeAspect="1"/>
          </p:cNvPicPr>
          <p:nvPr/>
        </p:nvPicPr>
        <p:blipFill>
          <a:blip r:embed="rId23"/>
          <a:stretch>
            <a:fillRect/>
          </a:stretch>
        </p:blipFill>
        <p:spPr>
          <a:xfrm>
            <a:off x="4275308" y="2175558"/>
            <a:ext cx="428455" cy="550871"/>
          </a:xfrm>
          <a:prstGeom prst="rect">
            <a:avLst/>
          </a:prstGeom>
        </p:spPr>
      </p:pic>
      <p:pic>
        <p:nvPicPr>
          <p:cNvPr id="6" name="Picture 5"/>
          <p:cNvPicPr>
            <a:picLocks noChangeAspect="1"/>
          </p:cNvPicPr>
          <p:nvPr/>
        </p:nvPicPr>
        <p:blipFill>
          <a:blip r:embed="rId24"/>
          <a:stretch>
            <a:fillRect/>
          </a:stretch>
        </p:blipFill>
        <p:spPr>
          <a:xfrm>
            <a:off x="4778523" y="2049992"/>
            <a:ext cx="390501" cy="586920"/>
          </a:xfrm>
          <a:prstGeom prst="rect">
            <a:avLst/>
          </a:prstGeom>
        </p:spPr>
      </p:pic>
      <p:pic>
        <p:nvPicPr>
          <p:cNvPr id="7" name="Picture 6"/>
          <p:cNvPicPr>
            <a:picLocks noChangeAspect="1"/>
          </p:cNvPicPr>
          <p:nvPr/>
        </p:nvPicPr>
        <p:blipFill>
          <a:blip r:embed="rId25"/>
          <a:stretch>
            <a:fillRect/>
          </a:stretch>
        </p:blipFill>
        <p:spPr>
          <a:xfrm>
            <a:off x="3703630" y="2135190"/>
            <a:ext cx="414905" cy="591239"/>
          </a:xfrm>
          <a:prstGeom prst="rect">
            <a:avLst/>
          </a:prstGeom>
        </p:spPr>
      </p:pic>
      <p:pic>
        <p:nvPicPr>
          <p:cNvPr id="8" name="Picture 7"/>
          <p:cNvPicPr>
            <a:picLocks noChangeAspect="1"/>
          </p:cNvPicPr>
          <p:nvPr/>
        </p:nvPicPr>
        <p:blipFill rotWithShape="1">
          <a:blip r:embed="rId26"/>
          <a:srcRect l="28346" t="8521" r="-6" b="21"/>
          <a:stretch/>
        </p:blipFill>
        <p:spPr>
          <a:xfrm>
            <a:off x="4592960" y="1400969"/>
            <a:ext cx="437131" cy="556789"/>
          </a:xfrm>
          <a:prstGeom prst="rect">
            <a:avLst/>
          </a:prstGeom>
        </p:spPr>
      </p:pic>
      <p:pic>
        <p:nvPicPr>
          <p:cNvPr id="9" name="Picture 8"/>
          <p:cNvPicPr>
            <a:picLocks noChangeAspect="1"/>
          </p:cNvPicPr>
          <p:nvPr/>
        </p:nvPicPr>
        <p:blipFill rotWithShape="1">
          <a:blip r:embed="rId27"/>
          <a:srcRect b="26331"/>
          <a:stretch/>
        </p:blipFill>
        <p:spPr>
          <a:xfrm>
            <a:off x="7955359" y="3573073"/>
            <a:ext cx="454025" cy="503999"/>
          </a:xfrm>
          <a:prstGeom prst="rect">
            <a:avLst/>
          </a:prstGeom>
        </p:spPr>
      </p:pic>
    </p:spTree>
    <p:extLst>
      <p:ext uri="{BB962C8B-B14F-4D97-AF65-F5344CB8AC3E}">
        <p14:creationId xmlns:p14="http://schemas.microsoft.com/office/powerpoint/2010/main" val="207106776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ChangeArrowheads="1"/>
          </p:cNvSpPr>
          <p:nvPr/>
        </p:nvSpPr>
        <p:spPr bwMode="auto">
          <a:xfrm>
            <a:off x="6721475" y="6400800"/>
            <a:ext cx="1073150" cy="304800"/>
          </a:xfrm>
          <a:prstGeom prst="rect">
            <a:avLst/>
          </a:prstGeom>
          <a:noFill/>
          <a:ln w="9525">
            <a:noFill/>
            <a:miter lim="800000"/>
            <a:headEnd/>
            <a:tailEnd/>
          </a:ln>
        </p:spPr>
        <p:txBody>
          <a:bodyPr/>
          <a:lstStyle/>
          <a:p>
            <a:endParaRPr lang="zh-CN" altLang="en-US"/>
          </a:p>
        </p:txBody>
      </p:sp>
      <p:pic>
        <p:nvPicPr>
          <p:cNvPr id="9219" name="Picture 4" descr="t"/>
          <p:cNvPicPr>
            <a:picLocks noChangeAspect="1" noChangeArrowheads="1"/>
          </p:cNvPicPr>
          <p:nvPr/>
        </p:nvPicPr>
        <p:blipFill>
          <a:blip r:embed="rId3" cstate="print"/>
          <a:srcRect/>
          <a:stretch>
            <a:fillRect/>
          </a:stretch>
        </p:blipFill>
        <p:spPr bwMode="auto">
          <a:xfrm>
            <a:off x="2968625" y="1997075"/>
            <a:ext cx="3279775" cy="3421063"/>
          </a:xfrm>
          <a:prstGeom prst="rect">
            <a:avLst/>
          </a:prstGeom>
          <a:noFill/>
          <a:ln w="9525">
            <a:noFill/>
            <a:miter lim="800000"/>
            <a:headEnd/>
            <a:tailEnd/>
          </a:ln>
        </p:spPr>
      </p:pic>
      <p:sp>
        <p:nvSpPr>
          <p:cNvPr id="9220" name="Rectangle 5"/>
          <p:cNvSpPr>
            <a:spLocks noChangeArrowheads="1"/>
          </p:cNvSpPr>
          <p:nvPr/>
        </p:nvSpPr>
        <p:spPr bwMode="auto">
          <a:xfrm>
            <a:off x="416496" y="193328"/>
            <a:ext cx="9163050" cy="787400"/>
          </a:xfrm>
          <a:prstGeom prst="rect">
            <a:avLst/>
          </a:prstGeom>
          <a:noFill/>
          <a:ln w="9525">
            <a:noFill/>
            <a:miter lim="800000"/>
            <a:headEnd/>
            <a:tailEnd/>
          </a:ln>
        </p:spPr>
        <p:txBody>
          <a:bodyPr anchor="ctr"/>
          <a:lstStyle/>
          <a:p>
            <a:pPr algn="ctr" eaLnBrk="0" hangingPunct="0"/>
            <a:r>
              <a:rPr lang="en-US" altLang="zh-TW" sz="4000">
                <a:solidFill>
                  <a:schemeClr val="tx2"/>
                </a:solidFill>
                <a:latin typeface="+mj-lt"/>
                <a:ea typeface="+mj-ea"/>
                <a:cs typeface="+mj-cs"/>
              </a:rPr>
              <a:t>Cross Validation: Holdout Method</a:t>
            </a:r>
          </a:p>
        </p:txBody>
      </p:sp>
      <p:sp>
        <p:nvSpPr>
          <p:cNvPr id="9221" name="Rectangle 6"/>
          <p:cNvSpPr>
            <a:spLocks noChangeArrowheads="1"/>
          </p:cNvSpPr>
          <p:nvPr/>
        </p:nvSpPr>
        <p:spPr bwMode="auto">
          <a:xfrm>
            <a:off x="247650" y="1597025"/>
            <a:ext cx="8167688" cy="4256088"/>
          </a:xfrm>
          <a:prstGeom prst="rect">
            <a:avLst/>
          </a:prstGeom>
          <a:noFill/>
          <a:ln w="9525">
            <a:noFill/>
            <a:miter lim="800000"/>
            <a:headEnd/>
            <a:tailEnd/>
          </a:ln>
        </p:spPr>
        <p:txBody>
          <a:bodyPr/>
          <a:lstStyle/>
          <a:p>
            <a:pPr marL="342900" indent="-342900" eaLnBrk="0" hangingPunct="0">
              <a:lnSpc>
                <a:spcPct val="70000"/>
              </a:lnSpc>
              <a:spcBef>
                <a:spcPct val="20000"/>
              </a:spcBef>
              <a:buClr>
                <a:schemeClr val="folHlink"/>
              </a:buClr>
              <a:buSzPct val="60000"/>
            </a:pPr>
            <a:r>
              <a:rPr lang="en-US" altLang="zh-TW" sz="1900">
                <a:ea typeface="PMingLiU" pitchFamily="18" charset="-120"/>
                <a:cs typeface="Arial" pitchFamily="34" charset="0"/>
              </a:rPr>
              <a:t>Break up data into groups of the same size </a:t>
            </a:r>
          </a:p>
          <a:p>
            <a:pPr marL="342900" indent="-342900" eaLnBrk="0" hangingPunct="0">
              <a:lnSpc>
                <a:spcPct val="70000"/>
              </a:lnSpc>
              <a:spcBef>
                <a:spcPct val="20000"/>
              </a:spcBef>
              <a:buClr>
                <a:schemeClr val="folHlink"/>
              </a:buClr>
              <a:buSzPct val="60000"/>
            </a:pPr>
            <a:r>
              <a:rPr lang="en-US" altLang="zh-TW" sz="1900">
                <a:ea typeface="PMingLiU" pitchFamily="18" charset="-120"/>
                <a:cs typeface="Arial" pitchFamily="34" charset="0"/>
              </a:rPr>
              <a:t> </a:t>
            </a:r>
          </a:p>
          <a:p>
            <a:pPr marL="342900" indent="-342900" eaLnBrk="0" hangingPunct="0">
              <a:lnSpc>
                <a:spcPct val="90000"/>
              </a:lnSpc>
              <a:spcBef>
                <a:spcPct val="20000"/>
              </a:spcBef>
              <a:buClr>
                <a:schemeClr val="folHlink"/>
              </a:buClr>
              <a:buSzPct val="60000"/>
            </a:pPr>
            <a:r>
              <a:rPr lang="en-US" altLang="zh-TW" sz="1900">
                <a:ea typeface="PMingLiU" pitchFamily="18" charset="-120"/>
                <a:cs typeface="Arial" pitchFamily="34" charset="0"/>
              </a:rPr>
              <a:t> </a:t>
            </a:r>
          </a:p>
          <a:p>
            <a:pPr marL="342900" indent="-342900" eaLnBrk="0" hangingPunct="0">
              <a:lnSpc>
                <a:spcPct val="90000"/>
              </a:lnSpc>
              <a:spcBef>
                <a:spcPct val="20000"/>
              </a:spcBef>
              <a:buClr>
                <a:schemeClr val="folHlink"/>
              </a:buClr>
              <a:buSzPct val="60000"/>
            </a:pPr>
            <a:endParaRPr lang="en-US" altLang="zh-TW" sz="1900">
              <a:ea typeface="PMingLiU" pitchFamily="18" charset="-120"/>
              <a:cs typeface="Arial" pitchFamily="34" charset="0"/>
            </a:endParaRPr>
          </a:p>
          <a:p>
            <a:pPr marL="342900" indent="-342900" eaLnBrk="0" hangingPunct="0">
              <a:lnSpc>
                <a:spcPct val="120000"/>
              </a:lnSpc>
              <a:spcBef>
                <a:spcPct val="20000"/>
              </a:spcBef>
              <a:buClr>
                <a:schemeClr val="folHlink"/>
              </a:buClr>
              <a:buSzPct val="60000"/>
            </a:pPr>
            <a:r>
              <a:rPr lang="en-US" altLang="zh-TW" sz="1900">
                <a:ea typeface="PMingLiU" pitchFamily="18" charset="-120"/>
                <a:cs typeface="Arial" pitchFamily="34" charset="0"/>
              </a:rPr>
              <a:t>Hold aside one group for testing and use the rest to build model</a:t>
            </a:r>
            <a:br>
              <a:rPr lang="en-US" altLang="zh-TW" sz="1900">
                <a:ea typeface="PMingLiU" pitchFamily="18" charset="-120"/>
                <a:cs typeface="Arial" pitchFamily="34" charset="0"/>
              </a:rPr>
            </a:br>
            <a:endParaRPr lang="en-US" altLang="zh-TW" sz="1900">
              <a:ea typeface="PMingLiU" pitchFamily="18" charset="-120"/>
              <a:cs typeface="Arial" pitchFamily="34" charset="0"/>
            </a:endParaRPr>
          </a:p>
          <a:p>
            <a:pPr marL="342900" indent="-342900" eaLnBrk="0" hangingPunct="0">
              <a:lnSpc>
                <a:spcPct val="120000"/>
              </a:lnSpc>
              <a:spcBef>
                <a:spcPct val="20000"/>
              </a:spcBef>
              <a:buClr>
                <a:schemeClr val="folHlink"/>
              </a:buClr>
              <a:buSzPct val="60000"/>
            </a:pPr>
            <a:r>
              <a:rPr lang="en-US" altLang="zh-TW" sz="1900">
                <a:ea typeface="PMingLiU" pitchFamily="18" charset="-120"/>
                <a:cs typeface="Arial" pitchFamily="34" charset="0"/>
              </a:rPr>
              <a:t> </a:t>
            </a:r>
          </a:p>
          <a:p>
            <a:pPr marL="342900" indent="-342900" eaLnBrk="0" hangingPunct="0">
              <a:lnSpc>
                <a:spcPct val="120000"/>
              </a:lnSpc>
              <a:spcBef>
                <a:spcPct val="20000"/>
              </a:spcBef>
              <a:buClr>
                <a:schemeClr val="folHlink"/>
              </a:buClr>
              <a:buSzPct val="60000"/>
            </a:pPr>
            <a:r>
              <a:rPr lang="en-US" altLang="zh-TW" sz="1900">
                <a:ea typeface="PMingLiU" pitchFamily="18" charset="-120"/>
                <a:cs typeface="Arial" pitchFamily="34" charset="0"/>
              </a:rPr>
              <a:t>Repeat</a:t>
            </a:r>
            <a:endParaRPr lang="en-US" altLang="zh-TW" sz="2800">
              <a:ea typeface="PMingLiU" pitchFamily="18" charset="-120"/>
              <a:cs typeface="Arial" pitchFamily="34" charset="0"/>
            </a:endParaRPr>
          </a:p>
        </p:txBody>
      </p:sp>
      <p:sp>
        <p:nvSpPr>
          <p:cNvPr id="9222" name="Line 7"/>
          <p:cNvSpPr>
            <a:spLocks noChangeShapeType="1"/>
          </p:cNvSpPr>
          <p:nvPr/>
        </p:nvSpPr>
        <p:spPr bwMode="auto">
          <a:xfrm>
            <a:off x="2971800" y="4419600"/>
            <a:ext cx="321945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9223" name="Line 8"/>
          <p:cNvSpPr>
            <a:spLocks noChangeShapeType="1"/>
          </p:cNvSpPr>
          <p:nvPr/>
        </p:nvSpPr>
        <p:spPr bwMode="auto">
          <a:xfrm flipV="1">
            <a:off x="1898650" y="4038600"/>
            <a:ext cx="825500" cy="381000"/>
          </a:xfrm>
          <a:prstGeom prst="line">
            <a:avLst/>
          </a:prstGeom>
          <a:noFill/>
          <a:ln w="9525">
            <a:solidFill>
              <a:schemeClr val="tx1"/>
            </a:solidFill>
            <a:miter lim="800000"/>
            <a:headEnd/>
            <a:tailEnd type="triangle" w="med" len="med"/>
          </a:ln>
        </p:spPr>
        <p:txBody>
          <a:bodyPr wrap="none"/>
          <a:lstStyle/>
          <a:p>
            <a:endParaRPr lang="zh-CN" altLang="en-US"/>
          </a:p>
        </p:txBody>
      </p:sp>
      <p:sp>
        <p:nvSpPr>
          <p:cNvPr id="9224" name="Text Box 9"/>
          <p:cNvSpPr txBox="1">
            <a:spLocks noChangeArrowheads="1"/>
          </p:cNvSpPr>
          <p:nvPr/>
        </p:nvSpPr>
        <p:spPr bwMode="auto">
          <a:xfrm>
            <a:off x="1138238" y="4452938"/>
            <a:ext cx="749300" cy="461962"/>
          </a:xfrm>
          <a:prstGeom prst="rect">
            <a:avLst/>
          </a:prstGeom>
          <a:noFill/>
          <a:ln w="9525">
            <a:noFill/>
            <a:miter lim="800000"/>
            <a:headEnd/>
            <a:tailEnd/>
          </a:ln>
        </p:spPr>
        <p:txBody>
          <a:bodyPr wrap="none">
            <a:spAutoFit/>
          </a:bodyPr>
          <a:lstStyle/>
          <a:p>
            <a:r>
              <a:rPr lang="en-US" altLang="zh-TW" sz="2400">
                <a:ea typeface="PMingLiU" pitchFamily="18" charset="-120"/>
              </a:rPr>
              <a:t>Test</a:t>
            </a:r>
          </a:p>
        </p:txBody>
      </p:sp>
      <p:sp>
        <p:nvSpPr>
          <p:cNvPr id="9225" name="Text Box 10"/>
          <p:cNvSpPr txBox="1">
            <a:spLocks noChangeArrowheads="1"/>
          </p:cNvSpPr>
          <p:nvPr/>
        </p:nvSpPr>
        <p:spPr bwMode="auto">
          <a:xfrm>
            <a:off x="6503988" y="4148138"/>
            <a:ext cx="1281112" cy="461962"/>
          </a:xfrm>
          <a:prstGeom prst="rect">
            <a:avLst/>
          </a:prstGeom>
          <a:noFill/>
          <a:ln w="9525">
            <a:noFill/>
            <a:miter lim="800000"/>
            <a:headEnd/>
            <a:tailEnd/>
          </a:ln>
        </p:spPr>
        <p:txBody>
          <a:bodyPr wrap="none">
            <a:spAutoFit/>
          </a:bodyPr>
          <a:lstStyle/>
          <a:p>
            <a:r>
              <a:rPr lang="en-US" altLang="zh-TW" sz="2400" dirty="0">
                <a:ea typeface="PMingLiU" pitchFamily="18" charset="-120"/>
              </a:rPr>
              <a:t>iteration</a:t>
            </a:r>
          </a:p>
        </p:txBody>
      </p:sp>
      <p:sp>
        <p:nvSpPr>
          <p:cNvPr id="10" name="Text Box 10"/>
          <p:cNvSpPr txBox="1">
            <a:spLocks noChangeArrowheads="1"/>
          </p:cNvSpPr>
          <p:nvPr/>
        </p:nvSpPr>
        <p:spPr bwMode="auto">
          <a:xfrm>
            <a:off x="1064568" y="5733256"/>
            <a:ext cx="7776864" cy="461962"/>
          </a:xfrm>
          <a:prstGeom prst="rect">
            <a:avLst/>
          </a:prstGeom>
          <a:noFill/>
          <a:ln w="9525">
            <a:noFill/>
            <a:miter lim="800000"/>
            <a:headEnd/>
            <a:tailEnd/>
          </a:ln>
        </p:spPr>
        <p:txBody>
          <a:bodyPr wrap="square">
            <a:spAutoFit/>
          </a:bodyPr>
          <a:lstStyle/>
          <a:p>
            <a:r>
              <a:rPr lang="en-US" altLang="zh-TW" sz="2400" dirty="0" smtClean="0">
                <a:ea typeface="PMingLiU" pitchFamily="18" charset="-120"/>
              </a:rPr>
              <a:t>Large </a:t>
            </a:r>
            <a:r>
              <a:rPr lang="en-US" altLang="zh-TW" sz="2400" i="1" dirty="0" smtClean="0">
                <a:ea typeface="PMingLiU" pitchFamily="18" charset="-120"/>
              </a:rPr>
              <a:t>k</a:t>
            </a:r>
            <a:r>
              <a:rPr lang="en-US" altLang="zh-TW" sz="2400" dirty="0" smtClean="0">
                <a:ea typeface="PMingLiU" pitchFamily="18" charset="-120"/>
              </a:rPr>
              <a:t> results in a small bias but large variance</a:t>
            </a:r>
            <a:endParaRPr lang="en-US" altLang="zh-TW" sz="2400" dirty="0">
              <a:ea typeface="PMingLiU" pitchFamily="18" charset="-120"/>
            </a:endParaRPr>
          </a:p>
        </p:txBody>
      </p:sp>
    </p:spTree>
    <p:extLst>
      <p:ext uri="{BB962C8B-B14F-4D97-AF65-F5344CB8AC3E}">
        <p14:creationId xmlns:p14="http://schemas.microsoft.com/office/powerpoint/2010/main" val="9553525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general case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58792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Polynomial Curve Fitting</a:t>
            </a:r>
            <a:endParaRPr lang="zh-CN" altLang="en-US" dirty="0"/>
          </a:p>
        </p:txBody>
      </p:sp>
      <p:pic>
        <p:nvPicPr>
          <p:cNvPr id="10" name="Content Placeholder 7" descr="Figure1.2.jpg"/>
          <p:cNvPicPr>
            <a:picLocks noGrp="1" noChangeAspect="1"/>
          </p:cNvPicPr>
          <p:nvPr>
            <p:ph idx="1"/>
          </p:nvPr>
        </p:nvPicPr>
        <p:blipFill>
          <a:blip r:embed="rId3" cstate="print"/>
          <a:stretch>
            <a:fillRect/>
          </a:stretch>
        </p:blipFill>
        <p:spPr>
          <a:xfrm>
            <a:off x="2240632" y="1052736"/>
            <a:ext cx="4800600" cy="3566160"/>
          </a:xfrm>
        </p:spPr>
      </p:pic>
      <p:sp>
        <p:nvSpPr>
          <p:cNvPr id="12" name="矩形 11"/>
          <p:cNvSpPr/>
          <p:nvPr/>
        </p:nvSpPr>
        <p:spPr>
          <a:xfrm>
            <a:off x="6462113" y="3068959"/>
            <a:ext cx="45719" cy="11183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8544" y="4653136"/>
            <a:ext cx="8496944"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kern="0" dirty="0" smtClean="0">
                <a:solidFill>
                  <a:schemeClr val="tx1"/>
                </a:solidFill>
              </a:rPr>
              <a:t>As the first step, we need to decide how we’re going to represent the function </a:t>
            </a:r>
            <a:r>
              <a:rPr lang="en-US" altLang="zh-CN" i="1" kern="0" dirty="0" smtClean="0">
                <a:solidFill>
                  <a:schemeClr val="tx1"/>
                </a:solidFill>
              </a:rPr>
              <a:t>f</a:t>
            </a:r>
            <a:r>
              <a:rPr lang="en-US" altLang="zh-CN" kern="0" dirty="0" smtClean="0">
                <a:solidFill>
                  <a:schemeClr val="tx1"/>
                </a:solidFill>
              </a:rPr>
              <a:t>. </a:t>
            </a:r>
          </a:p>
          <a:p>
            <a:r>
              <a:rPr lang="en-GB" altLang="zh-CN" kern="0" dirty="0" smtClean="0">
                <a:solidFill>
                  <a:schemeClr val="tx1"/>
                </a:solidFill>
              </a:rPr>
              <a:t>One example: polynomial curve fitting</a:t>
            </a:r>
            <a:endParaRPr lang="zh-CN" altLang="en-US" dirty="0">
              <a:solidFill>
                <a:schemeClr val="tx1"/>
              </a:solidFill>
            </a:endParaRPr>
          </a:p>
        </p:txBody>
      </p:sp>
      <p:sp>
        <p:nvSpPr>
          <p:cNvPr id="14" name="圆角矩形 13"/>
          <p:cNvSpPr/>
          <p:nvPr/>
        </p:nvSpPr>
        <p:spPr>
          <a:xfrm>
            <a:off x="6177136" y="2636912"/>
            <a:ext cx="50405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smtClean="0">
                <a:solidFill>
                  <a:srgbClr val="FF0000"/>
                </a:solidFill>
              </a:rPr>
              <a:t>?</a:t>
            </a:r>
            <a:endParaRPr lang="zh-CN" altLang="en-US" sz="1400">
              <a:solidFill>
                <a:srgbClr val="FF0000"/>
              </a:solidFill>
            </a:endParaRPr>
          </a:p>
        </p:txBody>
      </p:sp>
      <p:sp>
        <p:nvSpPr>
          <p:cNvPr id="16" name="Rectangle 12"/>
          <p:cNvSpPr/>
          <p:nvPr/>
        </p:nvSpPr>
        <p:spPr>
          <a:xfrm>
            <a:off x="1928664" y="6079068"/>
            <a:ext cx="6537019" cy="446276"/>
          </a:xfrm>
          <a:prstGeom prst="rect">
            <a:avLst/>
          </a:prstGeom>
        </p:spPr>
        <p:txBody>
          <a:bodyPr wrap="square">
            <a:spAutoFit/>
          </a:bodyPr>
          <a:lstStyle/>
          <a:p>
            <a:r>
              <a:rPr lang="en-US" sz="2300" baseline="30000" dirty="0">
                <a:solidFill>
                  <a:srgbClr val="FF0000"/>
                </a:solidFill>
              </a:rPr>
              <a:t>Now, given a training set, how do we pick, or learn, the </a:t>
            </a:r>
            <a:r>
              <a:rPr lang="en-US" sz="2300" baseline="30000">
                <a:solidFill>
                  <a:srgbClr val="FF0000"/>
                </a:solidFill>
              </a:rPr>
              <a:t>parameters </a:t>
            </a:r>
            <a:r>
              <a:rPr lang="en-US" sz="2300" b="1" baseline="30000" dirty="0" err="1" smtClean="0">
                <a:solidFill>
                  <a:srgbClr val="FF0000"/>
                </a:solidFill>
              </a:rPr>
              <a:t>w</a:t>
            </a:r>
            <a:r>
              <a:rPr lang="en-US" sz="2300" baseline="30000" smtClean="0">
                <a:solidFill>
                  <a:srgbClr val="FF0000"/>
                </a:solidFill>
              </a:rPr>
              <a:t>?</a:t>
            </a:r>
            <a:endParaRPr lang="en-US" sz="2300" dirty="0">
              <a:solidFill>
                <a:srgbClr val="FF0000"/>
              </a:solidFill>
            </a:endParaRPr>
          </a:p>
        </p:txBody>
      </p:sp>
      <p:sp>
        <p:nvSpPr>
          <p:cNvPr id="9" name="矩形 8"/>
          <p:cNvSpPr/>
          <p:nvPr/>
        </p:nvSpPr>
        <p:spPr>
          <a:xfrm>
            <a:off x="8553400" y="5157192"/>
            <a:ext cx="1224136" cy="108012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solidFill>
                <a:latin typeface="Times New Roman" pitchFamily="18" charset="0"/>
                <a:cs typeface="Times New Roman" pitchFamily="18" charset="0"/>
              </a:rPr>
              <a:t>Notations:</a:t>
            </a:r>
          </a:p>
          <a:p>
            <a:r>
              <a:rPr lang="en-US" altLang="zh-CN" sz="1600" i="1" dirty="0" smtClean="0">
                <a:solidFill>
                  <a:schemeClr val="tx1"/>
                </a:solidFill>
                <a:latin typeface="Times New Roman" pitchFamily="18" charset="0"/>
                <a:cs typeface="Times New Roman" pitchFamily="18" charset="0"/>
              </a:rPr>
              <a:t>  w</a:t>
            </a:r>
            <a:r>
              <a:rPr lang="en-US" altLang="zh-CN" sz="1600" baseline="-25000" dirty="0" smtClean="0">
                <a:solidFill>
                  <a:schemeClr val="tx1"/>
                </a:solidFill>
                <a:latin typeface="Times New Roman" pitchFamily="18" charset="0"/>
                <a:cs typeface="Times New Roman" pitchFamily="18" charset="0"/>
              </a:rPr>
              <a:t>0</a:t>
            </a:r>
            <a:r>
              <a:rPr lang="en-US" altLang="zh-CN" sz="1600" i="1" dirty="0" smtClean="0">
                <a:solidFill>
                  <a:schemeClr val="tx1"/>
                </a:solidFill>
                <a:latin typeface="Times New Roman" pitchFamily="18" charset="0"/>
                <a:cs typeface="Times New Roman" pitchFamily="18" charset="0"/>
              </a:rPr>
              <a:t>+w</a:t>
            </a:r>
            <a:r>
              <a:rPr lang="en-US" altLang="zh-CN" sz="1600" baseline="-25000" dirty="0" smtClean="0">
                <a:solidFill>
                  <a:schemeClr val="tx1"/>
                </a:solidFill>
                <a:latin typeface="Times New Roman" pitchFamily="18" charset="0"/>
                <a:cs typeface="Times New Roman" pitchFamily="18" charset="0"/>
              </a:rPr>
              <a:t>1</a:t>
            </a:r>
            <a:r>
              <a:rPr lang="en-US" altLang="zh-CN" sz="1600" i="1" dirty="0" smtClean="0">
                <a:solidFill>
                  <a:schemeClr val="tx1"/>
                </a:solidFill>
                <a:latin typeface="Times New Roman" pitchFamily="18" charset="0"/>
                <a:cs typeface="Times New Roman" pitchFamily="18" charset="0"/>
              </a:rPr>
              <a:t>x</a:t>
            </a:r>
            <a:r>
              <a:rPr lang="en-US" altLang="zh-CN" sz="1600" baseline="-25000" dirty="0" smtClean="0">
                <a:solidFill>
                  <a:schemeClr val="tx1"/>
                </a:solidFill>
                <a:latin typeface="Times New Roman" pitchFamily="18" charset="0"/>
                <a:cs typeface="Times New Roman" pitchFamily="18" charset="0"/>
              </a:rPr>
              <a:t>1</a:t>
            </a:r>
          </a:p>
          <a:p>
            <a:r>
              <a:rPr lang="en-US" altLang="zh-CN" sz="1600" i="1" dirty="0" smtClean="0">
                <a:solidFill>
                  <a:schemeClr val="tx1"/>
                </a:solidFill>
                <a:latin typeface="Times New Roman" pitchFamily="18" charset="0"/>
                <a:cs typeface="Times New Roman" pitchFamily="18" charset="0"/>
              </a:rPr>
              <a:t>  </a:t>
            </a:r>
            <a:r>
              <a:rPr lang="en-US" altLang="zh-CN" sz="1600" i="1" dirty="0" err="1" smtClean="0">
                <a:solidFill>
                  <a:schemeClr val="tx1"/>
                </a:solidFill>
                <a:latin typeface="Times New Roman" pitchFamily="18" charset="0"/>
                <a:cs typeface="Times New Roman" pitchFamily="18" charset="0"/>
              </a:rPr>
              <a:t>w</a:t>
            </a:r>
            <a:r>
              <a:rPr lang="en-US" altLang="zh-CN" sz="1600" i="1" baseline="30000" dirty="0" err="1" smtClean="0">
                <a:solidFill>
                  <a:schemeClr val="tx1"/>
                </a:solidFill>
                <a:latin typeface="Times New Roman" pitchFamily="18" charset="0"/>
                <a:cs typeface="Times New Roman" pitchFamily="18" charset="0"/>
              </a:rPr>
              <a:t>T</a:t>
            </a:r>
            <a:r>
              <a:rPr lang="en-US" altLang="zh-CN" sz="1600" b="1" i="1" dirty="0" err="1" smtClean="0">
                <a:solidFill>
                  <a:schemeClr val="tx1"/>
                </a:solidFill>
                <a:latin typeface="Times New Roman" pitchFamily="18" charset="0"/>
                <a:cs typeface="Times New Roman" pitchFamily="18" charset="0"/>
              </a:rPr>
              <a:t>x</a:t>
            </a:r>
            <a:endParaRPr lang="en-US" altLang="zh-CN" sz="1600" i="1" baseline="-25000" dirty="0" smtClean="0">
              <a:solidFill>
                <a:schemeClr val="tx1"/>
              </a:solidFill>
              <a:latin typeface="Times New Roman" pitchFamily="18" charset="0"/>
              <a:cs typeface="Times New Roman" pitchFamily="18" charset="0"/>
            </a:endParaRPr>
          </a:p>
        </p:txBody>
      </p:sp>
      <p:graphicFrame>
        <p:nvGraphicFramePr>
          <p:cNvPr id="11" name="对象 10"/>
          <p:cNvGraphicFramePr>
            <a:graphicFrameLocks noChangeAspect="1"/>
          </p:cNvGraphicFramePr>
          <p:nvPr/>
        </p:nvGraphicFramePr>
        <p:xfrm>
          <a:off x="2288704" y="5229200"/>
          <a:ext cx="4896544" cy="840093"/>
        </p:xfrm>
        <a:graphic>
          <a:graphicData uri="http://schemas.openxmlformats.org/presentationml/2006/ole">
            <mc:AlternateContent xmlns:mc="http://schemas.openxmlformats.org/markup-compatibility/2006">
              <mc:Choice xmlns:v="urn:schemas-microsoft-com:vml" Requires="v">
                <p:oleObj spid="_x0000_s242701" name="Equation" r:id="rId4" imgW="2590560" imgH="444240" progId="Equation.3">
                  <p:embed/>
                </p:oleObj>
              </mc:Choice>
              <mc:Fallback>
                <p:oleObj name="Equation" r:id="rId4" imgW="259056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704" y="5229200"/>
                        <a:ext cx="4896544" cy="84009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972497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smtClean="0"/>
              <a:t>Least Squares Loss Function</a:t>
            </a:r>
            <a:endParaRPr lang="zh-CN" altLang="en-US"/>
          </a:p>
        </p:txBody>
      </p:sp>
      <p:graphicFrame>
        <p:nvGraphicFramePr>
          <p:cNvPr id="105474" name="Object 2"/>
          <p:cNvGraphicFramePr>
            <a:graphicFrameLocks noChangeAspect="1"/>
          </p:cNvGraphicFramePr>
          <p:nvPr>
            <p:extLst/>
          </p:nvPr>
        </p:nvGraphicFramePr>
        <p:xfrm>
          <a:off x="3116263" y="5229225"/>
          <a:ext cx="3240087" cy="839788"/>
        </p:xfrm>
        <a:graphic>
          <a:graphicData uri="http://schemas.openxmlformats.org/presentationml/2006/ole">
            <mc:AlternateContent xmlns:mc="http://schemas.openxmlformats.org/markup-compatibility/2006">
              <mc:Choice xmlns:v="urn:schemas-microsoft-com:vml" Requires="v">
                <p:oleObj spid="_x0000_s243725" name="Equation" r:id="rId3" imgW="1714500" imgH="444500" progId="Equation.DSMT4">
                  <p:embed/>
                </p:oleObj>
              </mc:Choice>
              <mc:Fallback>
                <p:oleObj name="Equation" r:id="rId3" imgW="1714500" imgH="444500" progId="Equation.DSMT4">
                  <p:embed/>
                  <p:pic>
                    <p:nvPicPr>
                      <p:cNvPr id="0" name=""/>
                      <p:cNvPicPr>
                        <a:picLocks noChangeAspect="1" noChangeArrowheads="1"/>
                      </p:cNvPicPr>
                      <p:nvPr/>
                    </p:nvPicPr>
                    <p:blipFill>
                      <a:blip r:embed="rId4"/>
                      <a:srcRect/>
                      <a:stretch>
                        <a:fillRect/>
                      </a:stretch>
                    </p:blipFill>
                    <p:spPr bwMode="auto">
                      <a:xfrm>
                        <a:off x="3116263" y="5229225"/>
                        <a:ext cx="3240087" cy="8397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9" name="Content Placeholder 7" descr="Figure1.2.jpg"/>
          <p:cNvPicPr>
            <a:picLocks noChangeAspect="1"/>
          </p:cNvPicPr>
          <p:nvPr/>
        </p:nvPicPr>
        <p:blipFill>
          <a:blip r:embed="rId5" cstate="print"/>
          <a:stretch>
            <a:fillRect/>
          </a:stretch>
        </p:blipFill>
        <p:spPr>
          <a:xfrm>
            <a:off x="2240632" y="1052736"/>
            <a:ext cx="4800600" cy="3566160"/>
          </a:xfrm>
          <a:prstGeom prst="rect">
            <a:avLst/>
          </a:prstGeom>
        </p:spPr>
      </p:pic>
      <p:sp>
        <p:nvSpPr>
          <p:cNvPr id="10" name="Rectangle 12"/>
          <p:cNvSpPr/>
          <p:nvPr/>
        </p:nvSpPr>
        <p:spPr>
          <a:xfrm>
            <a:off x="5745088" y="2564904"/>
            <a:ext cx="504056" cy="420628"/>
          </a:xfrm>
          <a:prstGeom prst="rect">
            <a:avLst/>
          </a:prstGeom>
        </p:spPr>
        <p:txBody>
          <a:bodyPr wrap="square">
            <a:spAutoFit/>
          </a:bodyPr>
          <a:lstStyle/>
          <a:p>
            <a:r>
              <a:rPr lang="en-US" sz="3200" i="1" baseline="30000" dirty="0" err="1" smtClean="0">
                <a:latin typeface="Times New Roman" pitchFamily="18" charset="0"/>
                <a:cs typeface="Times New Roman" pitchFamily="18" charset="0"/>
              </a:rPr>
              <a:t>y</a:t>
            </a:r>
            <a:r>
              <a:rPr lang="en-US" sz="3200" i="1" baseline="-25000" dirty="0" err="1" smtClean="0">
                <a:latin typeface="Times New Roman" pitchFamily="18" charset="0"/>
                <a:cs typeface="Times New Roman" pitchFamily="18" charset="0"/>
              </a:rPr>
              <a:t>i</a:t>
            </a:r>
            <a:endParaRPr lang="en-US" sz="3200" i="1" baseline="-25000" dirty="0">
              <a:latin typeface="Times New Roman" pitchFamily="18" charset="0"/>
              <a:cs typeface="Times New Roman" pitchFamily="18" charset="0"/>
            </a:endParaRPr>
          </a:p>
        </p:txBody>
      </p:sp>
      <p:sp>
        <p:nvSpPr>
          <p:cNvPr id="12" name="圆角矩形 11"/>
          <p:cNvSpPr/>
          <p:nvPr/>
        </p:nvSpPr>
        <p:spPr>
          <a:xfrm>
            <a:off x="5529064" y="3501008"/>
            <a:ext cx="1090662" cy="5675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rPr>
              <a:t>f</a:t>
            </a:r>
            <a:r>
              <a:rPr lang="en-US" altLang="zh-CN" dirty="0" smtClean="0">
                <a:solidFill>
                  <a:schemeClr val="tx1"/>
                </a:solidFill>
              </a:rPr>
              <a:t>(</a:t>
            </a:r>
            <a:r>
              <a:rPr lang="en-US" altLang="zh-CN" b="1" dirty="0" smtClean="0">
                <a:solidFill>
                  <a:schemeClr val="tx1"/>
                </a:solidFill>
              </a:rPr>
              <a:t>x</a:t>
            </a:r>
            <a:r>
              <a:rPr lang="en-US" altLang="zh-CN" baseline="-25000" dirty="0" smtClean="0">
                <a:solidFill>
                  <a:schemeClr val="tx1"/>
                </a:solidFill>
              </a:rPr>
              <a:t>i</a:t>
            </a:r>
            <a:r>
              <a:rPr lang="en-US" altLang="zh-CN" dirty="0" smtClean="0">
                <a:solidFill>
                  <a:schemeClr val="tx1"/>
                </a:solidFill>
              </a:rPr>
              <a:t>, </a:t>
            </a:r>
            <a:r>
              <a:rPr lang="en-US" altLang="zh-CN" b="1" dirty="0" smtClean="0">
                <a:solidFill>
                  <a:schemeClr val="tx1"/>
                </a:solidFill>
              </a:rPr>
              <a:t>w</a:t>
            </a:r>
            <a:r>
              <a:rPr lang="en-US" altLang="zh-CN" dirty="0" smtClean="0">
                <a:solidFill>
                  <a:schemeClr val="tx1"/>
                </a:solidFill>
              </a:rPr>
              <a:t>)</a:t>
            </a:r>
            <a:endParaRPr lang="zh-CN" altLang="en-US" dirty="0">
              <a:solidFill>
                <a:schemeClr val="tx1"/>
              </a:solidFill>
            </a:endParaRPr>
          </a:p>
        </p:txBody>
      </p:sp>
      <p:sp>
        <p:nvSpPr>
          <p:cNvPr id="13" name="矩形 12"/>
          <p:cNvSpPr/>
          <p:nvPr/>
        </p:nvSpPr>
        <p:spPr>
          <a:xfrm>
            <a:off x="5845668" y="3107056"/>
            <a:ext cx="72008" cy="504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105765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562074"/>
          </a:xfrm>
        </p:spPr>
        <p:txBody>
          <a:bodyPr>
            <a:noAutofit/>
          </a:bodyPr>
          <a:lstStyle/>
          <a:p>
            <a:r>
              <a:rPr lang="en-US" altLang="zh-CN" smtClean="0"/>
              <a:t>Learning by Gradient </a:t>
            </a:r>
            <a:r>
              <a:rPr lang="en-US" altLang="zh-CN" dirty="0" smtClean="0"/>
              <a:t>Descent </a:t>
            </a:r>
            <a:endParaRPr lang="en-US" altLang="zh-CN" dirty="0"/>
          </a:p>
        </p:txBody>
      </p:sp>
      <p:sp>
        <p:nvSpPr>
          <p:cNvPr id="4" name="Rectangle 3"/>
          <p:cNvSpPr/>
          <p:nvPr/>
        </p:nvSpPr>
        <p:spPr>
          <a:xfrm>
            <a:off x="675654" y="1065982"/>
            <a:ext cx="8304395" cy="1333698"/>
          </a:xfrm>
          <a:prstGeom prst="rect">
            <a:avLst/>
          </a:prstGeom>
        </p:spPr>
        <p:txBody>
          <a:bodyPr wrap="square">
            <a:spAutoFit/>
          </a:bodyPr>
          <a:lstStyle/>
          <a:p>
            <a:r>
              <a:rPr lang="en-US" sz="2200" baseline="30000" dirty="0"/>
              <a:t>How to choose </a:t>
            </a:r>
            <a:r>
              <a:rPr lang="en-US" altLang="zh-CN" sz="2200" b="1" baseline="30000" dirty="0" smtClean="0"/>
              <a:t>w</a:t>
            </a:r>
            <a:r>
              <a:rPr lang="en-US" altLang="zh-CN" sz="2200" baseline="30000" dirty="0" smtClean="0"/>
              <a:t> </a:t>
            </a:r>
            <a:r>
              <a:rPr lang="en-US" altLang="zh-CN" sz="2200" baseline="30000" dirty="0"/>
              <a:t>in order to minimize </a:t>
            </a:r>
            <a:r>
              <a:rPr lang="en-US" altLang="zh-CN" sz="2200" i="1" baseline="30000" dirty="0" smtClean="0"/>
              <a:t>L</a:t>
            </a:r>
            <a:r>
              <a:rPr lang="en-US" altLang="zh-CN" sz="2200" baseline="30000" dirty="0" smtClean="0"/>
              <a:t>(</a:t>
            </a:r>
            <a:r>
              <a:rPr lang="en-US" altLang="zh-CN" sz="2200" b="1" baseline="30000" dirty="0" smtClean="0"/>
              <a:t>w</a:t>
            </a:r>
            <a:r>
              <a:rPr lang="en-US" altLang="zh-CN" sz="2200" baseline="30000" dirty="0" smtClean="0"/>
              <a:t>)?</a:t>
            </a:r>
          </a:p>
          <a:p>
            <a:pPr marL="342900" indent="-342900">
              <a:buFont typeface="Arial"/>
              <a:buChar char="•"/>
            </a:pPr>
            <a:r>
              <a:rPr lang="en-US" sz="2200" baseline="30000" dirty="0"/>
              <a:t>General idea is to start with some “initial guess” for </a:t>
            </a:r>
            <a:r>
              <a:rPr lang="en-US" altLang="zh-CN" sz="2200" b="1" baseline="30000" dirty="0" smtClean="0"/>
              <a:t>w</a:t>
            </a:r>
            <a:r>
              <a:rPr lang="en-US" altLang="zh-CN" sz="2200" baseline="30000" dirty="0" smtClean="0"/>
              <a:t>, </a:t>
            </a:r>
            <a:r>
              <a:rPr lang="en-US" altLang="zh-CN" sz="2200" baseline="30000" dirty="0"/>
              <a:t>and </a:t>
            </a:r>
            <a:r>
              <a:rPr lang="en-US" altLang="zh-CN" sz="2200" baseline="30000" dirty="0" smtClean="0"/>
              <a:t>then repeatedly </a:t>
            </a:r>
            <a:r>
              <a:rPr lang="en-US" altLang="zh-CN" sz="2200" baseline="30000" dirty="0"/>
              <a:t>changes </a:t>
            </a:r>
            <a:r>
              <a:rPr lang="en-US" altLang="zh-CN" sz="2200" b="1" baseline="30000" dirty="0" smtClean="0"/>
              <a:t>w</a:t>
            </a:r>
            <a:r>
              <a:rPr lang="en-US" altLang="zh-CN" sz="2200" baseline="30000" dirty="0" smtClean="0"/>
              <a:t> </a:t>
            </a:r>
            <a:r>
              <a:rPr lang="en-US" altLang="zh-CN" sz="2200" baseline="30000" dirty="0"/>
              <a:t>to make </a:t>
            </a:r>
            <a:r>
              <a:rPr lang="en-US" altLang="zh-CN" sz="2200" i="1" baseline="30000" dirty="0" smtClean="0"/>
              <a:t>L</a:t>
            </a:r>
            <a:r>
              <a:rPr lang="en-US" altLang="zh-CN" sz="2200" baseline="30000" dirty="0" smtClean="0"/>
              <a:t>(</a:t>
            </a:r>
            <a:r>
              <a:rPr lang="en-US" altLang="zh-CN" sz="2200" b="1" baseline="30000" dirty="0" smtClean="0"/>
              <a:t>w</a:t>
            </a:r>
            <a:r>
              <a:rPr lang="en-US" altLang="zh-CN" sz="2200" baseline="30000" dirty="0" smtClean="0"/>
              <a:t>) </a:t>
            </a:r>
            <a:r>
              <a:rPr lang="en-US" altLang="zh-CN" sz="2200" baseline="30000" dirty="0"/>
              <a:t>smaller, </a:t>
            </a:r>
            <a:r>
              <a:rPr lang="en-US" altLang="zh-CN" sz="2200" baseline="30000" dirty="0" smtClean="0"/>
              <a:t>until we </a:t>
            </a:r>
            <a:r>
              <a:rPr lang="en-US" altLang="zh-CN" sz="2200" baseline="30000" dirty="0"/>
              <a:t>converge to a value of </a:t>
            </a:r>
            <a:r>
              <a:rPr lang="en-US" altLang="zh-CN" sz="2200" b="1" baseline="30000" dirty="0" smtClean="0"/>
              <a:t>w</a:t>
            </a:r>
            <a:r>
              <a:rPr lang="en-US" altLang="zh-CN" sz="2200" baseline="30000" dirty="0" smtClean="0"/>
              <a:t> </a:t>
            </a:r>
            <a:r>
              <a:rPr lang="en-US" altLang="zh-CN" sz="2200" baseline="30000" dirty="0"/>
              <a:t>that </a:t>
            </a:r>
            <a:r>
              <a:rPr lang="en-US" altLang="zh-CN" sz="2200" baseline="30000" dirty="0" smtClean="0"/>
              <a:t>minimize </a:t>
            </a:r>
            <a:r>
              <a:rPr lang="en-US" altLang="zh-CN" sz="2200" i="1" baseline="30000" dirty="0" smtClean="0"/>
              <a:t>L</a:t>
            </a:r>
            <a:r>
              <a:rPr lang="en-US" altLang="zh-CN" sz="2200" baseline="30000" dirty="0" smtClean="0"/>
              <a:t>(</a:t>
            </a:r>
            <a:r>
              <a:rPr lang="en-US" altLang="zh-CN" sz="2200" b="1" baseline="30000" dirty="0" smtClean="0"/>
              <a:t>w</a:t>
            </a:r>
            <a:r>
              <a:rPr lang="en-US" altLang="zh-CN" sz="2200" baseline="30000" dirty="0" smtClean="0"/>
              <a:t>).</a:t>
            </a:r>
            <a:endParaRPr lang="en-US" altLang="zh-CN" sz="2200" baseline="30000" dirty="0"/>
          </a:p>
          <a:p>
            <a:pPr marL="342900" indent="-342900">
              <a:buFont typeface="Arial"/>
              <a:buChar char="•"/>
            </a:pPr>
            <a:r>
              <a:rPr lang="en-US" sz="2200" baseline="30000" dirty="0">
                <a:solidFill>
                  <a:srgbClr val="0000FF"/>
                </a:solidFill>
              </a:rPr>
              <a:t>Gradient descent </a:t>
            </a:r>
            <a:r>
              <a:rPr lang="en-US" sz="2200" baseline="30000" dirty="0"/>
              <a:t>is a </a:t>
            </a:r>
            <a:r>
              <a:rPr lang="en-US" sz="2200" baseline="30000" dirty="0" smtClean="0"/>
              <a:t>natural</a:t>
            </a:r>
            <a:r>
              <a:rPr lang="en-US" sz="2200" dirty="0" smtClean="0"/>
              <a:t> </a:t>
            </a:r>
            <a:r>
              <a:rPr lang="en-US" sz="2200" baseline="30000" dirty="0" smtClean="0"/>
              <a:t>search </a:t>
            </a:r>
            <a:r>
              <a:rPr lang="en-US" sz="2200" baseline="30000" dirty="0"/>
              <a:t>algorithm </a:t>
            </a:r>
            <a:r>
              <a:rPr lang="en-US" sz="2200" baseline="30000" dirty="0" smtClean="0"/>
              <a:t>that update</a:t>
            </a:r>
            <a:r>
              <a:rPr lang="en-US" sz="2200" dirty="0" smtClean="0"/>
              <a:t> </a:t>
            </a:r>
            <a:r>
              <a:rPr lang="en-US" altLang="zh-CN" sz="2200" b="1" baseline="30000" dirty="0" smtClean="0"/>
              <a:t>w</a:t>
            </a:r>
            <a:r>
              <a:rPr lang="en-US" altLang="zh-CN" sz="2200" baseline="30000" dirty="0" smtClean="0"/>
              <a:t> in the direction of </a:t>
            </a:r>
            <a:r>
              <a:rPr lang="en-US" altLang="zh-CN" sz="2200" baseline="30000" dirty="0" smtClean="0">
                <a:solidFill>
                  <a:srgbClr val="0000FF"/>
                </a:solidFill>
              </a:rPr>
              <a:t>steepest</a:t>
            </a:r>
            <a:r>
              <a:rPr lang="en-US" altLang="zh-CN" sz="2200" baseline="30000" dirty="0" smtClean="0"/>
              <a:t> </a:t>
            </a:r>
            <a:r>
              <a:rPr lang="en-US" altLang="zh-CN" sz="2200" baseline="30000" dirty="0" smtClean="0">
                <a:solidFill>
                  <a:srgbClr val="0000FF"/>
                </a:solidFill>
              </a:rPr>
              <a:t>decrease</a:t>
            </a:r>
            <a:r>
              <a:rPr lang="en-US" altLang="zh-CN" sz="2200" baseline="30000" dirty="0" smtClean="0"/>
              <a:t> of </a:t>
            </a:r>
            <a:r>
              <a:rPr lang="en-US" altLang="zh-CN" sz="2200" i="1" baseline="30000" dirty="0" smtClean="0"/>
              <a:t>L</a:t>
            </a:r>
            <a:r>
              <a:rPr lang="en-US" altLang="zh-CN" sz="2200" baseline="30000" dirty="0" smtClean="0"/>
              <a:t>:</a:t>
            </a:r>
            <a:endParaRPr lang="en-US" sz="2200" baseline="30000" dirty="0"/>
          </a:p>
        </p:txBody>
      </p:sp>
      <p:sp>
        <p:nvSpPr>
          <p:cNvPr id="14" name="Rectangle 13"/>
          <p:cNvSpPr/>
          <p:nvPr/>
        </p:nvSpPr>
        <p:spPr>
          <a:xfrm>
            <a:off x="992560" y="3007985"/>
            <a:ext cx="2220363" cy="276999"/>
          </a:xfrm>
          <a:prstGeom prst="rect">
            <a:avLst/>
          </a:prstGeom>
        </p:spPr>
        <p:txBody>
          <a:bodyPr wrap="square">
            <a:spAutoFit/>
          </a:bodyPr>
          <a:lstStyle/>
          <a:p>
            <a:r>
              <a:rPr lang="en-US" baseline="30000" smtClean="0"/>
              <a:t>where  △ </a:t>
            </a:r>
            <a:r>
              <a:rPr lang="en-US" baseline="30000" dirty="0" smtClean="0"/>
              <a:t>is the learning rate</a:t>
            </a:r>
            <a:endParaRPr lang="en-US" baseline="30000" dirty="0"/>
          </a:p>
        </p:txBody>
      </p:sp>
      <p:sp>
        <p:nvSpPr>
          <p:cNvPr id="21" name="Rectangle 3"/>
          <p:cNvSpPr/>
          <p:nvPr/>
        </p:nvSpPr>
        <p:spPr>
          <a:xfrm>
            <a:off x="675654" y="3021110"/>
            <a:ext cx="8304395" cy="769441"/>
          </a:xfrm>
          <a:prstGeom prst="rect">
            <a:avLst/>
          </a:prstGeom>
        </p:spPr>
        <p:txBody>
          <a:bodyPr wrap="square">
            <a:spAutoFit/>
          </a:bodyPr>
          <a:lstStyle/>
          <a:p>
            <a:endParaRPr lang="en-US" altLang="zh-CN" sz="2200" baseline="30000" smtClean="0"/>
          </a:p>
          <a:p>
            <a:r>
              <a:rPr lang="en-US" altLang="zh-CN" sz="2200" baseline="30000" smtClean="0"/>
              <a:t>Now let us </a:t>
            </a:r>
            <a:r>
              <a:rPr lang="en-US" altLang="zh-CN" sz="2200" baseline="30000" dirty="0"/>
              <a:t>calculate the partial derivative. </a:t>
            </a:r>
          </a:p>
          <a:p>
            <a:r>
              <a:rPr lang="en-US" altLang="zh-CN" sz="2200" baseline="30000" dirty="0"/>
              <a:t>First consider </a:t>
            </a:r>
            <a:r>
              <a:rPr lang="en-US" altLang="zh-CN" sz="2200" baseline="30000" dirty="0">
                <a:solidFill>
                  <a:srgbClr val="0000FF"/>
                </a:solidFill>
              </a:rPr>
              <a:t>one training instance </a:t>
            </a:r>
            <a:r>
              <a:rPr lang="en-US" altLang="zh-CN" sz="2200" baseline="30000" dirty="0"/>
              <a:t>(</a:t>
            </a:r>
            <a:r>
              <a:rPr lang="en-US" altLang="zh-CN" sz="2200" i="1" baseline="30000" dirty="0"/>
              <a:t>x</a:t>
            </a:r>
            <a:r>
              <a:rPr lang="en-US" altLang="zh-CN" sz="2200" baseline="30000" dirty="0"/>
              <a:t>, </a:t>
            </a:r>
            <a:r>
              <a:rPr lang="en-US" altLang="zh-CN" sz="2200" i="1" baseline="30000" dirty="0"/>
              <a:t>y</a:t>
            </a:r>
            <a:r>
              <a:rPr lang="en-US" altLang="zh-CN" sz="2200" baseline="30000" dirty="0"/>
              <a:t>), so the sum </a:t>
            </a:r>
            <a:r>
              <a:rPr lang="en-US" altLang="zh-CN" sz="2200" baseline="30000"/>
              <a:t>in </a:t>
            </a:r>
            <a:r>
              <a:rPr lang="en-US" altLang="zh-CN" sz="2200" i="1" baseline="30000" smtClean="0"/>
              <a:t>L</a:t>
            </a:r>
            <a:r>
              <a:rPr lang="en-US" altLang="zh-CN" sz="2200" baseline="30000" smtClean="0"/>
              <a:t> </a:t>
            </a:r>
            <a:r>
              <a:rPr lang="en-US" altLang="zh-CN" sz="2200" baseline="30000" dirty="0"/>
              <a:t>can be ignored:</a:t>
            </a:r>
          </a:p>
        </p:txBody>
      </p:sp>
      <p:sp>
        <p:nvSpPr>
          <p:cNvPr id="23" name="矩形 22"/>
          <p:cNvSpPr/>
          <p:nvPr/>
        </p:nvSpPr>
        <p:spPr>
          <a:xfrm>
            <a:off x="675655" y="5755903"/>
            <a:ext cx="8304394" cy="769441"/>
          </a:xfrm>
          <a:prstGeom prst="rect">
            <a:avLst/>
          </a:prstGeom>
        </p:spPr>
        <p:txBody>
          <a:bodyPr wrap="square">
            <a:spAutoFit/>
          </a:bodyPr>
          <a:lstStyle/>
          <a:p>
            <a:r>
              <a:rPr lang="en-US" altLang="zh-CN" sz="2200" baseline="30000" dirty="0" smtClean="0">
                <a:solidFill>
                  <a:srgbClr val="0000FF"/>
                </a:solidFill>
              </a:rPr>
              <a:t>Intuition</a:t>
            </a:r>
            <a:r>
              <a:rPr lang="en-US" altLang="zh-CN" sz="2200" baseline="30000" dirty="0"/>
              <a:t>: </a:t>
            </a:r>
            <a:r>
              <a:rPr lang="en-US" altLang="zh-CN" sz="2200" baseline="30000" smtClean="0">
                <a:solidFill>
                  <a:srgbClr val="FF0000"/>
                </a:solidFill>
              </a:rPr>
              <a:t>The update </a:t>
            </a:r>
            <a:r>
              <a:rPr lang="en-US" altLang="zh-CN" sz="2200" baseline="30000" dirty="0">
                <a:solidFill>
                  <a:srgbClr val="FF0000"/>
                </a:solidFill>
              </a:rPr>
              <a:t>is proportional to the </a:t>
            </a:r>
            <a:r>
              <a:rPr lang="en-US" altLang="zh-CN" sz="2200" baseline="30000" dirty="0" smtClean="0">
                <a:solidFill>
                  <a:srgbClr val="FF0000"/>
                </a:solidFill>
              </a:rPr>
              <a:t>error </a:t>
            </a:r>
            <a:r>
              <a:rPr lang="en-US" altLang="zh-CN" sz="2200" baseline="30000">
                <a:solidFill>
                  <a:srgbClr val="FF0000"/>
                </a:solidFill>
              </a:rPr>
              <a:t>term </a:t>
            </a:r>
            <a:r>
              <a:rPr lang="en-US" altLang="zh-CN" sz="2200" baseline="30000" smtClean="0">
                <a:solidFill>
                  <a:srgbClr val="FF0000"/>
                </a:solidFill>
              </a:rPr>
              <a:t>(</a:t>
            </a:r>
            <a:r>
              <a:rPr lang="en-US" altLang="zh-CN" sz="2200" i="1" baseline="30000" smtClean="0">
                <a:solidFill>
                  <a:srgbClr val="FF0000"/>
                </a:solidFill>
              </a:rPr>
              <a:t>f</a:t>
            </a:r>
            <a:r>
              <a:rPr lang="en-US" altLang="zh-CN" sz="2200" baseline="30000" smtClean="0">
                <a:solidFill>
                  <a:srgbClr val="FF0000"/>
                </a:solidFill>
              </a:rPr>
              <a:t>(</a:t>
            </a:r>
            <a:r>
              <a:rPr lang="en-US" altLang="zh-CN" sz="2200" i="1" baseline="30000" smtClean="0">
                <a:solidFill>
                  <a:srgbClr val="FF0000"/>
                </a:solidFill>
              </a:rPr>
              <a:t>x</a:t>
            </a:r>
            <a:r>
              <a:rPr lang="en-US" altLang="zh-CN" sz="2200" baseline="30000" smtClean="0">
                <a:solidFill>
                  <a:srgbClr val="FF0000"/>
                </a:solidFill>
              </a:rPr>
              <a:t>, </a:t>
            </a:r>
            <a:r>
              <a:rPr lang="en-US" altLang="zh-CN" sz="2200" b="1" baseline="30000" smtClean="0">
                <a:solidFill>
                  <a:srgbClr val="FF0000"/>
                </a:solidFill>
              </a:rPr>
              <a:t>w</a:t>
            </a:r>
            <a:r>
              <a:rPr lang="en-US" altLang="zh-CN" sz="2200" baseline="30000" smtClean="0">
                <a:solidFill>
                  <a:srgbClr val="FF0000"/>
                </a:solidFill>
              </a:rPr>
              <a:t>) - </a:t>
            </a:r>
            <a:r>
              <a:rPr lang="en-US" altLang="zh-CN" sz="2200" i="1" baseline="30000" smtClean="0">
                <a:solidFill>
                  <a:srgbClr val="FF0000"/>
                </a:solidFill>
              </a:rPr>
              <a:t>y</a:t>
            </a:r>
            <a:r>
              <a:rPr lang="en-US" altLang="zh-CN" sz="2200" baseline="30000" smtClean="0">
                <a:solidFill>
                  <a:srgbClr val="FF0000"/>
                </a:solidFill>
              </a:rPr>
              <a:t>)</a:t>
            </a:r>
            <a:r>
              <a:rPr lang="en-US" altLang="zh-CN" sz="2200" baseline="30000" smtClean="0"/>
              <a:t>. </a:t>
            </a:r>
            <a:r>
              <a:rPr lang="en-US" altLang="zh-CN" sz="2200" baseline="30000" dirty="0"/>
              <a:t>Thus for the training examples with </a:t>
            </a:r>
            <a:r>
              <a:rPr lang="en-US" altLang="zh-CN" sz="2200" baseline="30000"/>
              <a:t>prediction </a:t>
            </a:r>
            <a:r>
              <a:rPr lang="en-US" altLang="zh-CN" sz="2200" baseline="30000" smtClean="0"/>
              <a:t>score close to </a:t>
            </a:r>
            <a:r>
              <a:rPr lang="en-US" altLang="zh-CN" sz="2200" baseline="30000" dirty="0"/>
              <a:t>the actual </a:t>
            </a:r>
            <a:r>
              <a:rPr lang="en-US" altLang="zh-CN" sz="2200" baseline="30000"/>
              <a:t>value </a:t>
            </a:r>
            <a:r>
              <a:rPr lang="en-US" altLang="zh-CN" sz="2200" baseline="30000" smtClean="0"/>
              <a:t>y, </a:t>
            </a:r>
            <a:r>
              <a:rPr lang="en-US" altLang="zh-CN" sz="2200" baseline="30000" dirty="0" smtClean="0"/>
              <a:t>there </a:t>
            </a:r>
            <a:r>
              <a:rPr lang="en-US" altLang="zh-CN" sz="2200" baseline="30000" dirty="0"/>
              <a:t>is little need to change the parameters; in contrast, a larger change to the parameters will </a:t>
            </a:r>
            <a:r>
              <a:rPr lang="en-US" altLang="zh-CN" sz="2200" baseline="30000"/>
              <a:t>be </a:t>
            </a:r>
            <a:r>
              <a:rPr lang="en-US" altLang="zh-CN" sz="2200" baseline="30000" smtClean="0"/>
              <a:t>made.</a:t>
            </a:r>
            <a:endParaRPr lang="en-US" altLang="zh-CN" sz="2200" baseline="30000" dirty="0"/>
          </a:p>
        </p:txBody>
      </p:sp>
      <p:graphicFrame>
        <p:nvGraphicFramePr>
          <p:cNvPr id="106498" name="Object 2"/>
          <p:cNvGraphicFramePr>
            <a:graphicFrameLocks noChangeAspect="1"/>
          </p:cNvGraphicFramePr>
          <p:nvPr>
            <p:extLst/>
          </p:nvPr>
        </p:nvGraphicFramePr>
        <p:xfrm>
          <a:off x="3000375" y="2317750"/>
          <a:ext cx="1455738" cy="527050"/>
        </p:xfrm>
        <a:graphic>
          <a:graphicData uri="http://schemas.openxmlformats.org/presentationml/2006/ole">
            <mc:AlternateContent xmlns:mc="http://schemas.openxmlformats.org/markup-compatibility/2006">
              <mc:Choice xmlns:v="urn:schemas-microsoft-com:vml" Requires="v">
                <p:oleObj spid="_x0000_s244773" name="Equation" r:id="rId3" imgW="1193800" imgH="431800" progId="Equation.DSMT4">
                  <p:embed/>
                </p:oleObj>
              </mc:Choice>
              <mc:Fallback>
                <p:oleObj name="Equation" r:id="rId3" imgW="1193800" imgH="431800" progId="Equation.DSMT4">
                  <p:embed/>
                  <p:pic>
                    <p:nvPicPr>
                      <p:cNvPr id="0" name=""/>
                      <p:cNvPicPr>
                        <a:picLocks noChangeAspect="1" noChangeArrowheads="1"/>
                      </p:cNvPicPr>
                      <p:nvPr/>
                    </p:nvPicPr>
                    <p:blipFill>
                      <a:blip r:embed="rId4"/>
                      <a:srcRect/>
                      <a:stretch>
                        <a:fillRect/>
                      </a:stretch>
                    </p:blipFill>
                    <p:spPr bwMode="auto">
                      <a:xfrm>
                        <a:off x="3000375" y="2317750"/>
                        <a:ext cx="1455738" cy="527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6499" name="Object 3"/>
          <p:cNvGraphicFramePr>
            <a:graphicFrameLocks noChangeAspect="1"/>
          </p:cNvGraphicFramePr>
          <p:nvPr>
            <p:extLst/>
          </p:nvPr>
        </p:nvGraphicFramePr>
        <p:xfrm>
          <a:off x="2730500" y="3867150"/>
          <a:ext cx="3008313" cy="1298575"/>
        </p:xfrm>
        <a:graphic>
          <a:graphicData uri="http://schemas.openxmlformats.org/presentationml/2006/ole">
            <mc:AlternateContent xmlns:mc="http://schemas.openxmlformats.org/markup-compatibility/2006">
              <mc:Choice xmlns:v="urn:schemas-microsoft-com:vml" Requires="v">
                <p:oleObj spid="_x0000_s244774" name="Equation" r:id="rId5" imgW="2730500" imgH="1181100" progId="Equation.DSMT4">
                  <p:embed/>
                </p:oleObj>
              </mc:Choice>
              <mc:Fallback>
                <p:oleObj name="Equation" r:id="rId5" imgW="2730500" imgH="1181100" progId="Equation.DSMT4">
                  <p:embed/>
                  <p:pic>
                    <p:nvPicPr>
                      <p:cNvPr id="0" name=""/>
                      <p:cNvPicPr>
                        <a:picLocks noChangeAspect="1" noChangeArrowheads="1"/>
                      </p:cNvPicPr>
                      <p:nvPr/>
                    </p:nvPicPr>
                    <p:blipFill>
                      <a:blip r:embed="rId6"/>
                      <a:srcRect/>
                      <a:stretch>
                        <a:fillRect/>
                      </a:stretch>
                    </p:blipFill>
                    <p:spPr bwMode="auto">
                      <a:xfrm>
                        <a:off x="2730500" y="3867150"/>
                        <a:ext cx="3008313" cy="1298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6500" name="Object 4"/>
          <p:cNvGraphicFramePr>
            <a:graphicFrameLocks noChangeAspect="1"/>
          </p:cNvGraphicFramePr>
          <p:nvPr>
            <p:extLst/>
          </p:nvPr>
        </p:nvGraphicFramePr>
        <p:xfrm>
          <a:off x="3182938" y="5330825"/>
          <a:ext cx="1997075" cy="246063"/>
        </p:xfrm>
        <a:graphic>
          <a:graphicData uri="http://schemas.openxmlformats.org/presentationml/2006/ole">
            <mc:AlternateContent xmlns:mc="http://schemas.openxmlformats.org/markup-compatibility/2006">
              <mc:Choice xmlns:v="urn:schemas-microsoft-com:vml" Requires="v">
                <p:oleObj spid="_x0000_s244775" name="Equation" r:id="rId7" imgW="1638300" imgH="203200" progId="Equation.DSMT4">
                  <p:embed/>
                </p:oleObj>
              </mc:Choice>
              <mc:Fallback>
                <p:oleObj name="Equation" r:id="rId7" imgW="1638300" imgH="203200" progId="Equation.DSMT4">
                  <p:embed/>
                  <p:pic>
                    <p:nvPicPr>
                      <p:cNvPr id="0" name=""/>
                      <p:cNvPicPr>
                        <a:picLocks noChangeAspect="1" noChangeArrowheads="1"/>
                      </p:cNvPicPr>
                      <p:nvPr/>
                    </p:nvPicPr>
                    <p:blipFill>
                      <a:blip r:embed="rId8"/>
                      <a:srcRect/>
                      <a:stretch>
                        <a:fillRect/>
                      </a:stretch>
                    </p:blipFill>
                    <p:spPr bwMode="auto">
                      <a:xfrm>
                        <a:off x="3182938" y="5330825"/>
                        <a:ext cx="1997075" cy="2460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6177136" y="4869160"/>
            <a:ext cx="3528392" cy="57606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smtClean="0">
                <a:solidFill>
                  <a:schemeClr val="tx1"/>
                </a:solidFill>
                <a:latin typeface="Times New Roman" pitchFamily="18" charset="0"/>
                <a:cs typeface="Times New Roman" pitchFamily="18" charset="0"/>
              </a:rPr>
              <a:t>The rule is called </a:t>
            </a:r>
            <a:r>
              <a:rPr lang="en-US" altLang="zh-CN" sz="1400" smtClean="0">
                <a:solidFill>
                  <a:srgbClr val="0000FF"/>
                </a:solidFill>
                <a:latin typeface="Times New Roman" pitchFamily="18" charset="0"/>
                <a:cs typeface="Times New Roman" pitchFamily="18" charset="0"/>
              </a:rPr>
              <a:t>LMS</a:t>
            </a:r>
            <a:r>
              <a:rPr lang="en-US" altLang="zh-CN" sz="1400" smtClean="0">
                <a:solidFill>
                  <a:schemeClr val="tx1"/>
                </a:solidFill>
                <a:latin typeface="Times New Roman" pitchFamily="18" charset="0"/>
                <a:cs typeface="Times New Roman" pitchFamily="18" charset="0"/>
              </a:rPr>
              <a:t> (least mean squares) update rule, aka </a:t>
            </a:r>
            <a:r>
              <a:rPr lang="en-US" altLang="zh-CN" sz="1400" smtClean="0">
                <a:solidFill>
                  <a:srgbClr val="0000FF"/>
                </a:solidFill>
                <a:latin typeface="Times New Roman" pitchFamily="18" charset="0"/>
                <a:cs typeface="Times New Roman" pitchFamily="18" charset="0"/>
              </a:rPr>
              <a:t>Widrow-Hoff</a:t>
            </a:r>
            <a:r>
              <a:rPr lang="en-US" altLang="zh-CN" sz="1400" smtClean="0">
                <a:solidFill>
                  <a:schemeClr val="tx1"/>
                </a:solidFill>
                <a:latin typeface="Times New Roman" pitchFamily="18" charset="0"/>
                <a:cs typeface="Times New Roman" pitchFamily="18" charset="0"/>
              </a:rPr>
              <a:t> learning rule.</a:t>
            </a:r>
            <a:endParaRPr lang="zh-CN" altLang="en-US" sz="140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49816792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410700" cy="417116"/>
          </a:xfrm>
        </p:spPr>
        <p:txBody>
          <a:bodyPr>
            <a:noAutofit/>
          </a:bodyPr>
          <a:lstStyle/>
          <a:p>
            <a:r>
              <a:rPr lang="en-US" altLang="zh-CN" smtClean="0"/>
              <a:t>Learning by Gradient Descent (cont.)</a:t>
            </a:r>
            <a:endParaRPr lang="en-US" altLang="zh-CN" dirty="0"/>
          </a:p>
        </p:txBody>
      </p:sp>
      <p:sp>
        <p:nvSpPr>
          <p:cNvPr id="18" name="Rectangle 3"/>
          <p:cNvSpPr/>
          <p:nvPr/>
        </p:nvSpPr>
        <p:spPr>
          <a:xfrm>
            <a:off x="675653" y="828206"/>
            <a:ext cx="8735047" cy="995144"/>
          </a:xfrm>
          <a:prstGeom prst="rect">
            <a:avLst/>
          </a:prstGeom>
        </p:spPr>
        <p:txBody>
          <a:bodyPr wrap="square">
            <a:spAutoFit/>
          </a:bodyPr>
          <a:lstStyle/>
          <a:p>
            <a:r>
              <a:rPr lang="en-US" sz="2200" baseline="30000" dirty="0"/>
              <a:t>Then consider a training data set rather than only one example by two ways:</a:t>
            </a:r>
          </a:p>
          <a:p>
            <a:pPr marL="342900" indent="-342900">
              <a:buFont typeface="Arial"/>
              <a:buChar char="•"/>
            </a:pPr>
            <a:endParaRPr lang="en-US" altLang="zh-CN" sz="2200" baseline="30000" dirty="0" smtClean="0">
              <a:solidFill>
                <a:srgbClr val="0000FF"/>
              </a:solidFill>
            </a:endParaRPr>
          </a:p>
          <a:p>
            <a:pPr marL="342900" indent="-342900">
              <a:buFont typeface="Arial"/>
              <a:buChar char="•"/>
            </a:pPr>
            <a:r>
              <a:rPr lang="en-US" altLang="zh-CN" sz="2200" baseline="30000" dirty="0" smtClean="0">
                <a:solidFill>
                  <a:srgbClr val="0000FF"/>
                </a:solidFill>
              </a:rPr>
              <a:t>Batch  </a:t>
            </a:r>
            <a:r>
              <a:rPr lang="en-US" altLang="zh-CN" sz="2200" baseline="30000" dirty="0">
                <a:solidFill>
                  <a:srgbClr val="0000FF"/>
                </a:solidFill>
              </a:rPr>
              <a:t>gradient </a:t>
            </a:r>
            <a:r>
              <a:rPr lang="en-US" altLang="zh-CN" sz="2200" baseline="30000" dirty="0" smtClean="0">
                <a:solidFill>
                  <a:srgbClr val="0000FF"/>
                </a:solidFill>
              </a:rPr>
              <a:t>descent</a:t>
            </a:r>
          </a:p>
          <a:p>
            <a:r>
              <a:rPr lang="en-US" sz="2200" baseline="30000" dirty="0" smtClean="0"/>
              <a:t>Scan through the entire </a:t>
            </a:r>
            <a:r>
              <a:rPr lang="en-US" sz="2200" baseline="30000"/>
              <a:t>training </a:t>
            </a:r>
            <a:r>
              <a:rPr lang="en-US" sz="2200" baseline="30000" smtClean="0"/>
              <a:t>set before taking a single step of update	</a:t>
            </a:r>
            <a:endParaRPr lang="en-US" sz="2200" baseline="30000" dirty="0"/>
          </a:p>
        </p:txBody>
      </p:sp>
      <p:sp>
        <p:nvSpPr>
          <p:cNvPr id="13" name="Rectangle 3"/>
          <p:cNvSpPr/>
          <p:nvPr/>
        </p:nvSpPr>
        <p:spPr>
          <a:xfrm>
            <a:off x="675653" y="3206587"/>
            <a:ext cx="8922431" cy="1446549"/>
          </a:xfrm>
          <a:prstGeom prst="rect">
            <a:avLst/>
          </a:prstGeom>
        </p:spPr>
        <p:txBody>
          <a:bodyPr wrap="square">
            <a:spAutoFit/>
          </a:bodyPr>
          <a:lstStyle/>
          <a:p>
            <a:pPr marL="342900" indent="-342900">
              <a:buFont typeface="Arial"/>
              <a:buChar char="•"/>
            </a:pPr>
            <a:r>
              <a:rPr lang="en-US" altLang="zh-CN" sz="2200" baseline="30000" dirty="0" smtClean="0">
                <a:solidFill>
                  <a:srgbClr val="0000FF"/>
                </a:solidFill>
              </a:rPr>
              <a:t>Stochastic gradient descent</a:t>
            </a:r>
          </a:p>
          <a:p>
            <a:r>
              <a:rPr lang="en-US" sz="2200" baseline="30000" dirty="0" smtClean="0">
                <a:solidFill>
                  <a:srgbClr val="000000"/>
                </a:solidFill>
              </a:rPr>
              <a:t>Start making progress right away, and continues to make progress with each example it looks at. </a:t>
            </a:r>
          </a:p>
          <a:p>
            <a:r>
              <a:rPr lang="en-US" sz="2200" baseline="30000" dirty="0" smtClean="0">
                <a:solidFill>
                  <a:srgbClr val="000000"/>
                </a:solidFill>
              </a:rPr>
              <a:t>Much faster than batch</a:t>
            </a:r>
            <a:r>
              <a:rPr lang="en-US" sz="2200" dirty="0" smtClean="0">
                <a:solidFill>
                  <a:srgbClr val="000000"/>
                </a:solidFill>
              </a:rPr>
              <a:t> </a:t>
            </a:r>
            <a:r>
              <a:rPr lang="en-US" sz="2200" baseline="30000" dirty="0" smtClean="0">
                <a:solidFill>
                  <a:srgbClr val="000000"/>
                </a:solidFill>
              </a:rPr>
              <a:t>gradient </a:t>
            </a:r>
            <a:r>
              <a:rPr lang="en-US" sz="2200" baseline="30000" dirty="0">
                <a:solidFill>
                  <a:srgbClr val="000000"/>
                </a:solidFill>
              </a:rPr>
              <a:t>descent.</a:t>
            </a:r>
          </a:p>
          <a:p>
            <a:r>
              <a:rPr lang="en-US" sz="2200" baseline="30000" dirty="0">
                <a:solidFill>
                  <a:srgbClr val="000000"/>
                </a:solidFill>
              </a:rPr>
              <a:t>The parameters will keep oscillating around the minimum of </a:t>
            </a:r>
            <a:r>
              <a:rPr lang="en-US" sz="2200" i="1" baseline="30000" dirty="0" smtClean="0">
                <a:solidFill>
                  <a:srgbClr val="000000"/>
                </a:solidFill>
              </a:rPr>
              <a:t>L</a:t>
            </a:r>
            <a:r>
              <a:rPr lang="en-US" sz="2200" baseline="30000" dirty="0" smtClean="0">
                <a:solidFill>
                  <a:srgbClr val="000000"/>
                </a:solidFill>
              </a:rPr>
              <a:t>, </a:t>
            </a:r>
            <a:r>
              <a:rPr lang="en-US" sz="2200" baseline="30000" dirty="0">
                <a:solidFill>
                  <a:srgbClr val="000000"/>
                </a:solidFill>
              </a:rPr>
              <a:t>but in </a:t>
            </a:r>
            <a:r>
              <a:rPr lang="en-US" sz="2200" baseline="30000" dirty="0" smtClean="0">
                <a:solidFill>
                  <a:srgbClr val="000000"/>
                </a:solidFill>
              </a:rPr>
              <a:t>practice</a:t>
            </a:r>
            <a:r>
              <a:rPr lang="en-US" sz="2200" dirty="0" smtClean="0">
                <a:solidFill>
                  <a:srgbClr val="000000"/>
                </a:solidFill>
              </a:rPr>
              <a:t> </a:t>
            </a:r>
            <a:r>
              <a:rPr lang="en-US" sz="2200" baseline="30000" dirty="0" smtClean="0">
                <a:solidFill>
                  <a:srgbClr val="000000"/>
                </a:solidFill>
              </a:rPr>
              <a:t>most </a:t>
            </a:r>
            <a:r>
              <a:rPr lang="en-US" sz="2200" baseline="30000" dirty="0">
                <a:solidFill>
                  <a:srgbClr val="000000"/>
                </a:solidFill>
              </a:rPr>
              <a:t>of the values near the </a:t>
            </a:r>
            <a:r>
              <a:rPr lang="en-US" sz="2200" baseline="30000" dirty="0" smtClean="0">
                <a:solidFill>
                  <a:srgbClr val="000000"/>
                </a:solidFill>
              </a:rPr>
              <a:t>minimum will </a:t>
            </a:r>
            <a:r>
              <a:rPr lang="en-US" sz="2200" baseline="30000" dirty="0">
                <a:solidFill>
                  <a:srgbClr val="000000"/>
                </a:solidFill>
              </a:rPr>
              <a:t>be reasonably good </a:t>
            </a:r>
            <a:r>
              <a:rPr lang="en-US" sz="2200" baseline="30000" dirty="0" smtClean="0">
                <a:solidFill>
                  <a:srgbClr val="000000"/>
                </a:solidFill>
              </a:rPr>
              <a:t>approximations </a:t>
            </a:r>
            <a:r>
              <a:rPr lang="en-US" sz="2200" baseline="30000" dirty="0">
                <a:solidFill>
                  <a:srgbClr val="000000"/>
                </a:solidFill>
              </a:rPr>
              <a:t>to the true minimum.</a:t>
            </a:r>
          </a:p>
        </p:txBody>
      </p:sp>
      <p:sp>
        <p:nvSpPr>
          <p:cNvPr id="21" name="Rectangle 3"/>
          <p:cNvSpPr/>
          <p:nvPr/>
        </p:nvSpPr>
        <p:spPr>
          <a:xfrm>
            <a:off x="6753200" y="4797152"/>
            <a:ext cx="3024336" cy="769441"/>
          </a:xfrm>
          <a:prstGeom prst="rect">
            <a:avLst/>
          </a:prstGeom>
        </p:spPr>
        <p:txBody>
          <a:bodyPr wrap="square">
            <a:spAutoFit/>
          </a:bodyPr>
          <a:lstStyle/>
          <a:p>
            <a:r>
              <a:rPr lang="en-US" altLang="zh-CN" sz="2200" baseline="30000" dirty="0" smtClean="0">
                <a:solidFill>
                  <a:srgbClr val="FF0000"/>
                </a:solidFill>
              </a:rPr>
              <a:t>Particularly when the training set is large, </a:t>
            </a:r>
            <a:r>
              <a:rPr lang="en-US" altLang="zh-CN" sz="2200" baseline="30000" dirty="0">
                <a:solidFill>
                  <a:srgbClr val="FF0000"/>
                </a:solidFill>
              </a:rPr>
              <a:t>stochastic gradient descent is often preferred. </a:t>
            </a:r>
            <a:endParaRPr lang="en-US" sz="2200" baseline="30000" dirty="0">
              <a:solidFill>
                <a:srgbClr val="FF0000"/>
              </a:solidFill>
            </a:endParaRPr>
          </a:p>
        </p:txBody>
      </p:sp>
      <p:sp>
        <p:nvSpPr>
          <p:cNvPr id="8" name="矩形 7"/>
          <p:cNvSpPr/>
          <p:nvPr/>
        </p:nvSpPr>
        <p:spPr>
          <a:xfrm>
            <a:off x="920552" y="1844824"/>
            <a:ext cx="5688632" cy="108012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Repeat until convergence {</a:t>
            </a:r>
          </a:p>
          <a:p>
            <a:r>
              <a:rPr lang="en-US" altLang="zh-CN" i="1" dirty="0" smtClean="0">
                <a:solidFill>
                  <a:schemeClr val="tx1"/>
                </a:solidFill>
                <a:latin typeface="Times New Roman" pitchFamily="18" charset="0"/>
                <a:cs typeface="Times New Roman" pitchFamily="18" charset="0"/>
              </a:rPr>
              <a:t>         </a:t>
            </a:r>
            <a:r>
              <a:rPr lang="en-US" altLang="zh-CN" i="1" dirty="0" err="1" smtClean="0">
                <a:solidFill>
                  <a:schemeClr val="tx1"/>
                </a:solidFill>
                <a:latin typeface="Times New Roman" pitchFamily="18" charset="0"/>
                <a:cs typeface="Times New Roman" pitchFamily="18" charset="0"/>
              </a:rPr>
              <a:t>w</a:t>
            </a:r>
            <a:r>
              <a:rPr lang="en-US" altLang="zh-CN" i="1" baseline="-25000" dirty="0" err="1">
                <a:solidFill>
                  <a:schemeClr val="tx1"/>
                </a:solidFill>
                <a:latin typeface="Times New Roman" pitchFamily="18" charset="0"/>
                <a:cs typeface="Times New Roman" pitchFamily="18" charset="0"/>
              </a:rPr>
              <a:t>k</a:t>
            </a:r>
            <a:r>
              <a:rPr lang="en-US" altLang="zh-CN" dirty="0" smtClean="0">
                <a:solidFill>
                  <a:schemeClr val="tx1"/>
                </a:solidFill>
                <a:latin typeface="Times New Roman" pitchFamily="18" charset="0"/>
                <a:cs typeface="Times New Roman" pitchFamily="18" charset="0"/>
              </a:rPr>
              <a:t> = </a:t>
            </a:r>
            <a:r>
              <a:rPr lang="en-US" altLang="zh-CN" i="1" dirty="0" err="1" smtClean="0">
                <a:solidFill>
                  <a:schemeClr val="tx1"/>
                </a:solidFill>
                <a:latin typeface="Times New Roman" pitchFamily="18" charset="0"/>
                <a:cs typeface="Times New Roman" pitchFamily="18" charset="0"/>
              </a:rPr>
              <a:t>w</a:t>
            </a:r>
            <a:r>
              <a:rPr lang="en-US" altLang="zh-CN" i="1" baseline="-25000" dirty="0" err="1">
                <a:solidFill>
                  <a:schemeClr val="tx1"/>
                </a:solidFill>
                <a:latin typeface="Times New Roman" pitchFamily="18" charset="0"/>
                <a:cs typeface="Times New Roman" pitchFamily="18" charset="0"/>
              </a:rPr>
              <a:t>k</a:t>
            </a:r>
            <a:r>
              <a:rPr lang="en-US" altLang="zh-CN" dirty="0" smtClean="0">
                <a:solidFill>
                  <a:schemeClr val="tx1"/>
                </a:solidFill>
                <a:latin typeface="Times New Roman" pitchFamily="18" charset="0"/>
                <a:cs typeface="Times New Roman" pitchFamily="18" charset="0"/>
              </a:rPr>
              <a:t> - </a:t>
            </a:r>
            <a:r>
              <a:rPr lang="en-US" altLang="zh-CN" i="1" dirty="0" smtClean="0">
                <a:solidFill>
                  <a:schemeClr val="tx1"/>
                </a:solidFill>
                <a:latin typeface="Times New Roman" pitchFamily="18" charset="0"/>
                <a:cs typeface="Times New Roman" pitchFamily="18" charset="0"/>
              </a:rPr>
              <a:t>α</a:t>
            </a:r>
            <a:r>
              <a:rPr lang="en-US" altLang="zh-CN" i="1" baseline="-25000" dirty="0" smtClean="0">
                <a:solidFill>
                  <a:schemeClr val="tx1"/>
                </a:solidFill>
                <a:latin typeface="Times New Roman" pitchFamily="18" charset="0"/>
                <a:cs typeface="Times New Roman" pitchFamily="18" charset="0"/>
              </a:rPr>
              <a:t>t</a:t>
            </a:r>
            <a:r>
              <a:rPr lang="en-US" altLang="zh-CN" dirty="0" smtClean="0">
                <a:solidFill>
                  <a:schemeClr val="tx1"/>
                </a:solidFill>
                <a:latin typeface="Times New Roman" pitchFamily="18" charset="0"/>
                <a:cs typeface="Times New Roman" pitchFamily="18" charset="0"/>
              </a:rPr>
              <a:t> ∑</a:t>
            </a:r>
            <a:r>
              <a:rPr lang="en-US" altLang="zh-CN" i="1" baseline="-25000" dirty="0" err="1" smtClean="0">
                <a:solidFill>
                  <a:schemeClr val="tx1"/>
                </a:solidFill>
                <a:latin typeface="Times New Roman" pitchFamily="18" charset="0"/>
                <a:cs typeface="Times New Roman" pitchFamily="18" charset="0"/>
              </a:rPr>
              <a:t>i</a:t>
            </a:r>
            <a:r>
              <a:rPr lang="en-US" altLang="zh-CN" i="1" baseline="-25000" dirty="0" smtClean="0">
                <a:solidFill>
                  <a:schemeClr val="tx1"/>
                </a:solidFill>
                <a:latin typeface="Times New Roman" pitchFamily="18" charset="0"/>
                <a:cs typeface="Times New Roman" pitchFamily="18" charset="0"/>
              </a:rPr>
              <a:t> </a:t>
            </a:r>
            <a:r>
              <a:rPr lang="en-US" altLang="zh-CN" dirty="0" smtClean="0">
                <a:solidFill>
                  <a:schemeClr val="tx1"/>
                </a:solidFill>
                <a:latin typeface="Times New Roman" pitchFamily="18" charset="0"/>
                <a:cs typeface="Times New Roman" pitchFamily="18" charset="0"/>
              </a:rPr>
              <a:t>( </a:t>
            </a:r>
            <a:r>
              <a:rPr lang="en-US" altLang="zh-CN" i="1" dirty="0" smtClean="0">
                <a:solidFill>
                  <a:schemeClr val="tx1"/>
                </a:solidFill>
                <a:latin typeface="Times New Roman" pitchFamily="18" charset="0"/>
                <a:cs typeface="Times New Roman" pitchFamily="18" charset="0"/>
              </a:rPr>
              <a:t>f </a:t>
            </a:r>
            <a:r>
              <a:rPr lang="en-US" altLang="zh-CN" dirty="0" smtClean="0">
                <a:solidFill>
                  <a:schemeClr val="tx1"/>
                </a:solidFill>
                <a:latin typeface="Times New Roman" pitchFamily="18" charset="0"/>
                <a:cs typeface="Times New Roman" pitchFamily="18" charset="0"/>
              </a:rPr>
              <a:t>(</a:t>
            </a:r>
            <a:r>
              <a:rPr lang="en-US" altLang="zh-CN" b="1" i="1" dirty="0" smtClean="0">
                <a:solidFill>
                  <a:schemeClr val="tx1"/>
                </a:solidFill>
                <a:latin typeface="Times New Roman" pitchFamily="18" charset="0"/>
                <a:cs typeface="Times New Roman" pitchFamily="18" charset="0"/>
              </a:rPr>
              <a:t>x</a:t>
            </a:r>
            <a:r>
              <a:rPr lang="en-US" altLang="zh-CN" i="1" baseline="-25000" dirty="0" smtClean="0">
                <a:solidFill>
                  <a:schemeClr val="tx1"/>
                </a:solidFill>
                <a:latin typeface="Times New Roman" pitchFamily="18" charset="0"/>
                <a:cs typeface="Times New Roman" pitchFamily="18" charset="0"/>
              </a:rPr>
              <a:t>i</a:t>
            </a:r>
            <a:r>
              <a:rPr lang="en-US" altLang="zh-CN" dirty="0" smtClean="0">
                <a:solidFill>
                  <a:schemeClr val="tx1"/>
                </a:solidFill>
                <a:latin typeface="Times New Roman" pitchFamily="18" charset="0"/>
                <a:cs typeface="Times New Roman" pitchFamily="18" charset="0"/>
              </a:rPr>
              <a:t>, </a:t>
            </a:r>
            <a:r>
              <a:rPr lang="en-US" altLang="zh-CN" b="1" dirty="0" smtClean="0">
                <a:solidFill>
                  <a:schemeClr val="tx1"/>
                </a:solidFill>
                <a:latin typeface="Times New Roman" pitchFamily="18" charset="0"/>
                <a:cs typeface="Times New Roman" pitchFamily="18" charset="0"/>
              </a:rPr>
              <a:t>w</a:t>
            </a:r>
            <a:r>
              <a:rPr lang="en-US" altLang="zh-CN" dirty="0" smtClean="0">
                <a:solidFill>
                  <a:schemeClr val="tx1"/>
                </a:solidFill>
                <a:latin typeface="Times New Roman" pitchFamily="18" charset="0"/>
                <a:cs typeface="Times New Roman" pitchFamily="18" charset="0"/>
              </a:rPr>
              <a:t>) – </a:t>
            </a:r>
            <a:r>
              <a:rPr lang="en-US" altLang="zh-CN" i="1" dirty="0" err="1" smtClean="0">
                <a:solidFill>
                  <a:schemeClr val="tx1"/>
                </a:solidFill>
                <a:latin typeface="Times New Roman" pitchFamily="18" charset="0"/>
                <a:cs typeface="Times New Roman" pitchFamily="18" charset="0"/>
              </a:rPr>
              <a:t>y</a:t>
            </a:r>
            <a:r>
              <a:rPr lang="en-US" altLang="zh-CN" i="1" baseline="-25000" dirty="0" err="1" smtClean="0">
                <a:solidFill>
                  <a:schemeClr val="tx1"/>
                </a:solidFill>
                <a:latin typeface="Times New Roman" pitchFamily="18" charset="0"/>
                <a:cs typeface="Times New Roman" pitchFamily="18" charset="0"/>
              </a:rPr>
              <a:t>i</a:t>
            </a:r>
            <a:r>
              <a:rPr lang="en-US" altLang="zh-CN" dirty="0" smtClean="0">
                <a:solidFill>
                  <a:schemeClr val="tx1"/>
                </a:solidFill>
                <a:latin typeface="Times New Roman" pitchFamily="18" charset="0"/>
                <a:cs typeface="Times New Roman" pitchFamily="18" charset="0"/>
              </a:rPr>
              <a:t>) </a:t>
            </a:r>
            <a:r>
              <a:rPr lang="en-US" altLang="zh-CN" i="1" dirty="0" err="1" smtClean="0">
                <a:solidFill>
                  <a:schemeClr val="tx1"/>
                </a:solidFill>
                <a:latin typeface="Times New Roman" pitchFamily="18" charset="0"/>
                <a:cs typeface="Times New Roman" pitchFamily="18" charset="0"/>
              </a:rPr>
              <a:t>x</a:t>
            </a:r>
            <a:r>
              <a:rPr lang="en-US" altLang="zh-CN" i="1" baseline="-25000" dirty="0" err="1" smtClean="0">
                <a:solidFill>
                  <a:schemeClr val="tx1"/>
                </a:solidFill>
                <a:latin typeface="Times New Roman" pitchFamily="18" charset="0"/>
                <a:cs typeface="Times New Roman" pitchFamily="18" charset="0"/>
              </a:rPr>
              <a:t>ik</a:t>
            </a:r>
            <a:endParaRPr lang="en-US" altLang="zh-CN" i="1" baseline="-25000" dirty="0" smtClean="0">
              <a:solidFill>
                <a:schemeClr val="tx1"/>
              </a:solidFill>
              <a:latin typeface="Times New Roman" pitchFamily="18" charset="0"/>
              <a:cs typeface="Times New Roman" pitchFamily="18" charset="0"/>
            </a:endParaRPr>
          </a:p>
          <a:p>
            <a:r>
              <a:rPr lang="en-US" altLang="zh-CN" dirty="0" smtClean="0">
                <a:solidFill>
                  <a:schemeClr val="tx1"/>
                </a:solidFill>
              </a:rPr>
              <a:t>}</a:t>
            </a:r>
            <a:endParaRPr lang="zh-CN" altLang="en-US" dirty="0">
              <a:solidFill>
                <a:schemeClr val="tx1"/>
              </a:solidFill>
            </a:endParaRPr>
          </a:p>
        </p:txBody>
      </p:sp>
      <p:sp>
        <p:nvSpPr>
          <p:cNvPr id="9" name="矩形 8"/>
          <p:cNvSpPr/>
          <p:nvPr/>
        </p:nvSpPr>
        <p:spPr>
          <a:xfrm>
            <a:off x="920552" y="4725144"/>
            <a:ext cx="5688632" cy="15121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Repeat until convergence {</a:t>
            </a:r>
          </a:p>
          <a:p>
            <a:r>
              <a:rPr lang="en-US" altLang="zh-CN" dirty="0" smtClean="0">
                <a:solidFill>
                  <a:schemeClr val="tx1"/>
                </a:solidFill>
              </a:rPr>
              <a:t>    Random select a sample </a:t>
            </a:r>
            <a:r>
              <a:rPr lang="en-US" altLang="zh-CN" i="1" dirty="0" smtClean="0">
                <a:solidFill>
                  <a:schemeClr val="tx1"/>
                </a:solidFill>
                <a:latin typeface="Times New Roman" pitchFamily="18" charset="0"/>
                <a:cs typeface="Times New Roman" pitchFamily="18" charset="0"/>
              </a:rPr>
              <a:t>x</a:t>
            </a:r>
            <a:r>
              <a:rPr lang="en-US" altLang="zh-CN" i="1" baseline="-25000" dirty="0" smtClean="0">
                <a:solidFill>
                  <a:schemeClr val="tx1"/>
                </a:solidFill>
                <a:latin typeface="Times New Roman" pitchFamily="18" charset="0"/>
                <a:cs typeface="Times New Roman" pitchFamily="18" charset="0"/>
              </a:rPr>
              <a:t>i </a:t>
            </a:r>
            <a:r>
              <a:rPr lang="en-US" altLang="zh-CN" dirty="0" smtClean="0">
                <a:solidFill>
                  <a:schemeClr val="tx1"/>
                </a:solidFill>
              </a:rPr>
              <a:t>{</a:t>
            </a:r>
          </a:p>
          <a:p>
            <a:r>
              <a:rPr lang="en-US" altLang="zh-CN" i="1" dirty="0" smtClean="0">
                <a:solidFill>
                  <a:schemeClr val="tx1"/>
                </a:solidFill>
                <a:latin typeface="Times New Roman" pitchFamily="18" charset="0"/>
                <a:cs typeface="Times New Roman" pitchFamily="18" charset="0"/>
              </a:rPr>
              <a:t>         </a:t>
            </a:r>
            <a:r>
              <a:rPr lang="en-US" altLang="zh-CN" i="1" dirty="0" err="1" smtClean="0">
                <a:solidFill>
                  <a:schemeClr val="tx1"/>
                </a:solidFill>
                <a:latin typeface="Times New Roman" pitchFamily="18" charset="0"/>
                <a:cs typeface="Times New Roman" pitchFamily="18" charset="0"/>
              </a:rPr>
              <a:t>w</a:t>
            </a:r>
            <a:r>
              <a:rPr lang="en-US" altLang="zh-CN" i="1" baseline="-25000" dirty="0" err="1">
                <a:solidFill>
                  <a:schemeClr val="tx1"/>
                </a:solidFill>
                <a:latin typeface="Times New Roman" pitchFamily="18" charset="0"/>
                <a:cs typeface="Times New Roman" pitchFamily="18" charset="0"/>
              </a:rPr>
              <a:t>k</a:t>
            </a:r>
            <a:r>
              <a:rPr lang="en-US" altLang="zh-CN" dirty="0" smtClean="0">
                <a:solidFill>
                  <a:schemeClr val="tx1"/>
                </a:solidFill>
                <a:latin typeface="Times New Roman" pitchFamily="18" charset="0"/>
                <a:cs typeface="Times New Roman" pitchFamily="18" charset="0"/>
              </a:rPr>
              <a:t> = </a:t>
            </a:r>
            <a:r>
              <a:rPr lang="en-US" altLang="zh-CN" i="1" dirty="0" err="1" smtClean="0">
                <a:solidFill>
                  <a:schemeClr val="tx1"/>
                </a:solidFill>
                <a:latin typeface="Times New Roman" pitchFamily="18" charset="0"/>
                <a:cs typeface="Times New Roman" pitchFamily="18" charset="0"/>
              </a:rPr>
              <a:t>w</a:t>
            </a:r>
            <a:r>
              <a:rPr lang="en-US" altLang="zh-CN" i="1" baseline="-25000" dirty="0" err="1">
                <a:solidFill>
                  <a:schemeClr val="tx1"/>
                </a:solidFill>
                <a:latin typeface="Times New Roman" pitchFamily="18" charset="0"/>
                <a:cs typeface="Times New Roman" pitchFamily="18" charset="0"/>
              </a:rPr>
              <a:t>k</a:t>
            </a:r>
            <a:r>
              <a:rPr lang="en-US" altLang="zh-CN" dirty="0" smtClean="0">
                <a:solidFill>
                  <a:schemeClr val="tx1"/>
                </a:solidFill>
                <a:latin typeface="Times New Roman" pitchFamily="18" charset="0"/>
                <a:cs typeface="Times New Roman" pitchFamily="18" charset="0"/>
              </a:rPr>
              <a:t> - </a:t>
            </a:r>
            <a:r>
              <a:rPr lang="en-US" altLang="zh-CN" i="1" dirty="0">
                <a:solidFill>
                  <a:schemeClr val="tx1"/>
                </a:solidFill>
                <a:latin typeface="Times New Roman" pitchFamily="18" charset="0"/>
                <a:cs typeface="Times New Roman" pitchFamily="18" charset="0"/>
              </a:rPr>
              <a:t>α</a:t>
            </a:r>
            <a:r>
              <a:rPr lang="en-US" altLang="zh-CN" i="1" baseline="-25000" dirty="0">
                <a:solidFill>
                  <a:schemeClr val="tx1"/>
                </a:solidFill>
                <a:latin typeface="Times New Roman" pitchFamily="18" charset="0"/>
                <a:cs typeface="Times New Roman" pitchFamily="18" charset="0"/>
              </a:rPr>
              <a:t>t</a:t>
            </a:r>
            <a:r>
              <a:rPr lang="en-US" altLang="zh-CN" dirty="0" smtClean="0">
                <a:solidFill>
                  <a:schemeClr val="tx1"/>
                </a:solidFill>
                <a:latin typeface="Times New Roman" pitchFamily="18" charset="0"/>
                <a:cs typeface="Times New Roman" pitchFamily="18" charset="0"/>
              </a:rPr>
              <a:t> ( </a:t>
            </a:r>
            <a:r>
              <a:rPr lang="en-US" altLang="zh-CN" i="1" dirty="0" smtClean="0">
                <a:solidFill>
                  <a:schemeClr val="tx1"/>
                </a:solidFill>
                <a:latin typeface="Times New Roman" pitchFamily="18" charset="0"/>
                <a:cs typeface="Times New Roman" pitchFamily="18" charset="0"/>
              </a:rPr>
              <a:t>f </a:t>
            </a:r>
            <a:r>
              <a:rPr lang="en-US" altLang="zh-CN" dirty="0" smtClean="0">
                <a:solidFill>
                  <a:schemeClr val="tx1"/>
                </a:solidFill>
                <a:latin typeface="Times New Roman" pitchFamily="18" charset="0"/>
                <a:cs typeface="Times New Roman" pitchFamily="18" charset="0"/>
              </a:rPr>
              <a:t>(</a:t>
            </a:r>
            <a:r>
              <a:rPr lang="en-US" altLang="zh-CN" i="1" dirty="0" smtClean="0">
                <a:solidFill>
                  <a:schemeClr val="tx1"/>
                </a:solidFill>
                <a:latin typeface="Times New Roman" pitchFamily="18" charset="0"/>
                <a:cs typeface="Times New Roman" pitchFamily="18" charset="0"/>
              </a:rPr>
              <a:t>x</a:t>
            </a:r>
            <a:r>
              <a:rPr lang="en-US" altLang="zh-CN" i="1" baseline="-25000" dirty="0" smtClean="0">
                <a:solidFill>
                  <a:schemeClr val="tx1"/>
                </a:solidFill>
                <a:latin typeface="Times New Roman" pitchFamily="18" charset="0"/>
                <a:cs typeface="Times New Roman" pitchFamily="18" charset="0"/>
              </a:rPr>
              <a:t>i</a:t>
            </a:r>
            <a:r>
              <a:rPr lang="en-US" altLang="zh-CN" dirty="0" smtClean="0">
                <a:solidFill>
                  <a:schemeClr val="tx1"/>
                </a:solidFill>
                <a:latin typeface="Times New Roman" pitchFamily="18" charset="0"/>
                <a:cs typeface="Times New Roman" pitchFamily="18" charset="0"/>
              </a:rPr>
              <a:t>, </a:t>
            </a:r>
            <a:r>
              <a:rPr lang="en-US" altLang="zh-CN" b="1" dirty="0" smtClean="0">
                <a:solidFill>
                  <a:schemeClr val="tx1"/>
                </a:solidFill>
                <a:latin typeface="Times New Roman" pitchFamily="18" charset="0"/>
                <a:cs typeface="Times New Roman" pitchFamily="18" charset="0"/>
              </a:rPr>
              <a:t>w</a:t>
            </a:r>
            <a:r>
              <a:rPr lang="en-US" altLang="zh-CN" dirty="0" smtClean="0">
                <a:solidFill>
                  <a:schemeClr val="tx1"/>
                </a:solidFill>
                <a:latin typeface="Times New Roman" pitchFamily="18" charset="0"/>
                <a:cs typeface="Times New Roman" pitchFamily="18" charset="0"/>
              </a:rPr>
              <a:t>) – </a:t>
            </a:r>
            <a:r>
              <a:rPr lang="en-US" altLang="zh-CN" i="1" dirty="0" err="1" smtClean="0">
                <a:solidFill>
                  <a:schemeClr val="tx1"/>
                </a:solidFill>
                <a:latin typeface="Times New Roman" pitchFamily="18" charset="0"/>
                <a:cs typeface="Times New Roman" pitchFamily="18" charset="0"/>
              </a:rPr>
              <a:t>y</a:t>
            </a:r>
            <a:r>
              <a:rPr lang="en-US" altLang="zh-CN" i="1" baseline="-25000" dirty="0" err="1" smtClean="0">
                <a:solidFill>
                  <a:schemeClr val="tx1"/>
                </a:solidFill>
                <a:latin typeface="Times New Roman" pitchFamily="18" charset="0"/>
                <a:cs typeface="Times New Roman" pitchFamily="18" charset="0"/>
              </a:rPr>
              <a:t>i</a:t>
            </a:r>
            <a:r>
              <a:rPr lang="en-US" altLang="zh-CN" dirty="0" smtClean="0">
                <a:solidFill>
                  <a:schemeClr val="tx1"/>
                </a:solidFill>
                <a:latin typeface="Times New Roman" pitchFamily="18" charset="0"/>
                <a:cs typeface="Times New Roman" pitchFamily="18" charset="0"/>
              </a:rPr>
              <a:t>) </a:t>
            </a:r>
            <a:r>
              <a:rPr lang="en-US" altLang="zh-CN" i="1" dirty="0" err="1" smtClean="0">
                <a:solidFill>
                  <a:schemeClr val="tx1"/>
                </a:solidFill>
                <a:latin typeface="Times New Roman" pitchFamily="18" charset="0"/>
                <a:cs typeface="Times New Roman" pitchFamily="18" charset="0"/>
              </a:rPr>
              <a:t>x</a:t>
            </a:r>
            <a:r>
              <a:rPr lang="en-US" altLang="zh-CN" i="1" baseline="-25000" dirty="0" err="1" smtClean="0">
                <a:solidFill>
                  <a:schemeClr val="tx1"/>
                </a:solidFill>
                <a:latin typeface="Times New Roman" pitchFamily="18" charset="0"/>
                <a:cs typeface="Times New Roman" pitchFamily="18" charset="0"/>
              </a:rPr>
              <a:t>i</a:t>
            </a:r>
            <a:r>
              <a:rPr lang="en-US" altLang="zh-CN" i="1" baseline="-25000" dirty="0" err="1">
                <a:solidFill>
                  <a:schemeClr val="tx1"/>
                </a:solidFill>
                <a:latin typeface="Times New Roman" pitchFamily="18" charset="0"/>
                <a:cs typeface="Times New Roman" pitchFamily="18" charset="0"/>
              </a:rPr>
              <a:t>k</a:t>
            </a:r>
            <a:endParaRPr lang="en-US" altLang="zh-CN" i="1" baseline="-25000" dirty="0" smtClean="0">
              <a:solidFill>
                <a:schemeClr val="tx1"/>
              </a:solidFill>
              <a:latin typeface="Times New Roman" pitchFamily="18" charset="0"/>
              <a:cs typeface="Times New Roman" pitchFamily="18" charset="0"/>
            </a:endParaRPr>
          </a:p>
          <a:p>
            <a:r>
              <a:rPr lang="en-US" altLang="zh-CN" dirty="0" smtClean="0">
                <a:solidFill>
                  <a:schemeClr val="tx1"/>
                </a:solidFill>
              </a:rPr>
              <a:t>    }</a:t>
            </a:r>
          </a:p>
          <a:p>
            <a:r>
              <a:rPr lang="en-US" altLang="zh-CN" dirty="0" smtClean="0">
                <a:solidFill>
                  <a:schemeClr val="tx1"/>
                </a:solidFill>
              </a:rPr>
              <a:t>}</a:t>
            </a:r>
            <a:endParaRPr lang="zh-CN" altLang="en-US" dirty="0">
              <a:solidFill>
                <a:schemeClr val="tx1"/>
              </a:solidFill>
            </a:endParaRPr>
          </a:p>
        </p:txBody>
      </p:sp>
      <p:sp>
        <p:nvSpPr>
          <p:cNvPr id="10" name="Rectangle 3"/>
          <p:cNvSpPr/>
          <p:nvPr/>
        </p:nvSpPr>
        <p:spPr>
          <a:xfrm>
            <a:off x="6681192" y="5733256"/>
            <a:ext cx="3024336" cy="646331"/>
          </a:xfrm>
          <a:prstGeom prst="rect">
            <a:avLst/>
          </a:prstGeom>
        </p:spPr>
        <p:txBody>
          <a:bodyPr wrap="square">
            <a:spAutoFit/>
          </a:bodyPr>
          <a:lstStyle/>
          <a:p>
            <a:r>
              <a:rPr lang="en-US" altLang="zh-CN" dirty="0" smtClean="0">
                <a:latin typeface="Times New Roman" pitchFamily="18" charset="0"/>
                <a:cs typeface="Times New Roman" pitchFamily="18" charset="0"/>
              </a:rPr>
              <a:t>The learning rate </a:t>
            </a:r>
            <a:r>
              <a:rPr lang="en-US" altLang="zh-CN" i="1" dirty="0" smtClean="0">
                <a:latin typeface="Times New Roman" pitchFamily="18" charset="0"/>
                <a:cs typeface="Times New Roman" pitchFamily="18" charset="0"/>
              </a:rPr>
              <a:t>α</a:t>
            </a:r>
            <a:r>
              <a:rPr lang="en-US" altLang="zh-CN" i="1" baseline="-25000" dirty="0" smtClean="0">
                <a:latin typeface="Times New Roman" pitchFamily="18" charset="0"/>
                <a:cs typeface="Times New Roman" pitchFamily="18" charset="0"/>
              </a:rPr>
              <a:t>t  </a:t>
            </a:r>
            <a:r>
              <a:rPr lang="en-US" altLang="zh-CN" dirty="0" smtClean="0">
                <a:latin typeface="Times New Roman" pitchFamily="18" charset="0"/>
                <a:cs typeface="Times New Roman" pitchFamily="18" charset="0"/>
              </a:rPr>
              <a:t>decreases with the iteration time </a:t>
            </a:r>
            <a:r>
              <a:rPr lang="en-US" altLang="zh-CN" i="1" dirty="0" smtClean="0">
                <a:latin typeface="Times New Roman" pitchFamily="18" charset="0"/>
                <a:cs typeface="Times New Roman" pitchFamily="18" charset="0"/>
              </a:rPr>
              <a:t>t</a:t>
            </a:r>
            <a:r>
              <a:rPr lang="en-US" altLang="zh-CN" dirty="0" smtClean="0">
                <a:latin typeface="Times New Roman" pitchFamily="18" charset="0"/>
                <a:cs typeface="Times New Roman" pitchFamily="18" charset="0"/>
              </a:rPr>
              <a:t>.</a:t>
            </a:r>
            <a:endParaRPr lang="en-US" i="1" baseline="30000" dirty="0">
              <a:solidFill>
                <a:srgbClr val="FF0000"/>
              </a:solidFill>
            </a:endParaRPr>
          </a:p>
        </p:txBody>
      </p:sp>
    </p:spTree>
    <p:extLst>
      <p:ext uri="{BB962C8B-B14F-4D97-AF65-F5344CB8AC3E}">
        <p14:creationId xmlns:p14="http://schemas.microsoft.com/office/powerpoint/2010/main" val="46260482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0</a:t>
            </a:r>
            <a:r>
              <a:rPr lang="en-GB" baseline="30000" dirty="0" smtClean="0"/>
              <a:t>th</a:t>
            </a:r>
            <a:r>
              <a:rPr lang="en-GB" dirty="0" smtClean="0"/>
              <a:t> Order Polynomial</a:t>
            </a:r>
            <a:endParaRPr lang="en-GB" dirty="0"/>
          </a:p>
        </p:txBody>
      </p:sp>
      <p:pic>
        <p:nvPicPr>
          <p:cNvPr id="4" name="Content Placeholder 3" descr="Figure1.4a.jpg"/>
          <p:cNvPicPr>
            <a:picLocks noGrp="1" noChangeAspect="1"/>
          </p:cNvPicPr>
          <p:nvPr>
            <p:ph idx="1"/>
          </p:nvPr>
        </p:nvPicPr>
        <p:blipFill>
          <a:blip r:embed="rId2" cstate="print"/>
          <a:stretch>
            <a:fillRect/>
          </a:stretch>
        </p:blipFill>
        <p:spPr>
          <a:xfrm>
            <a:off x="1950000" y="1800000"/>
            <a:ext cx="5778500" cy="3962400"/>
          </a:xfrm>
        </p:spPr>
      </p:pic>
      <p:sp>
        <p:nvSpPr>
          <p:cNvPr id="6" name="矩形 5"/>
          <p:cNvSpPr/>
          <p:nvPr/>
        </p:nvSpPr>
        <p:spPr>
          <a:xfrm>
            <a:off x="632520" y="6453336"/>
            <a:ext cx="8208912" cy="404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altLang="zh-CN" sz="1400" smtClean="0">
                <a:solidFill>
                  <a:schemeClr val="tx1"/>
                </a:solidFill>
              </a:rPr>
              <a:t>* A number of the following pages are from Bishop’s slides</a:t>
            </a:r>
            <a:endParaRPr lang="zh-CN" altLang="en-US" sz="1400">
              <a:solidFill>
                <a:schemeClr val="tx1"/>
              </a:solidFill>
            </a:endParaRPr>
          </a:p>
        </p:txBody>
      </p:sp>
    </p:spTree>
    <p:extLst>
      <p:ext uri="{BB962C8B-B14F-4D97-AF65-F5344CB8AC3E}">
        <p14:creationId xmlns:p14="http://schemas.microsoft.com/office/powerpoint/2010/main" val="110842440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1</a:t>
            </a:r>
            <a:r>
              <a:rPr lang="en-GB" baseline="30000" dirty="0" smtClean="0"/>
              <a:t>st</a:t>
            </a:r>
            <a:r>
              <a:rPr lang="en-GB" dirty="0" smtClean="0"/>
              <a:t> Order Polynomial</a:t>
            </a:r>
            <a:endParaRPr lang="en-GB" dirty="0"/>
          </a:p>
        </p:txBody>
      </p:sp>
      <p:pic>
        <p:nvPicPr>
          <p:cNvPr id="4" name="Content Placeholder 3" descr="Figure1.4b.jpg"/>
          <p:cNvPicPr>
            <a:picLocks noGrp="1" noChangeAspect="1"/>
          </p:cNvPicPr>
          <p:nvPr>
            <p:ph idx="1"/>
          </p:nvPr>
        </p:nvPicPr>
        <p:blipFill>
          <a:blip r:embed="rId2" cstate="print"/>
          <a:stretch>
            <a:fillRect/>
          </a:stretch>
        </p:blipFill>
        <p:spPr>
          <a:xfrm>
            <a:off x="1950000" y="1800000"/>
            <a:ext cx="5778500" cy="3962400"/>
          </a:xfrm>
        </p:spPr>
      </p:pic>
    </p:spTree>
    <p:extLst>
      <p:ext uri="{BB962C8B-B14F-4D97-AF65-F5344CB8AC3E}">
        <p14:creationId xmlns:p14="http://schemas.microsoft.com/office/powerpoint/2010/main" val="20158543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3</a:t>
            </a:r>
            <a:r>
              <a:rPr lang="en-GB" baseline="30000" dirty="0" smtClean="0"/>
              <a:t>rd</a:t>
            </a:r>
            <a:r>
              <a:rPr lang="en-GB" dirty="0" smtClean="0"/>
              <a:t> Order Polynomial</a:t>
            </a:r>
            <a:endParaRPr lang="en-GB" dirty="0"/>
          </a:p>
        </p:txBody>
      </p:sp>
      <p:pic>
        <p:nvPicPr>
          <p:cNvPr id="4" name="Content Placeholder 3" descr="Figure1.4c.jpg"/>
          <p:cNvPicPr>
            <a:picLocks noGrp="1" noChangeAspect="1"/>
          </p:cNvPicPr>
          <p:nvPr>
            <p:ph idx="1"/>
          </p:nvPr>
        </p:nvPicPr>
        <p:blipFill>
          <a:blip r:embed="rId2" cstate="print"/>
          <a:stretch>
            <a:fillRect/>
          </a:stretch>
        </p:blipFill>
        <p:spPr>
          <a:xfrm>
            <a:off x="1950000" y="1800000"/>
            <a:ext cx="5778500" cy="3962400"/>
          </a:xfrm>
        </p:spPr>
      </p:pic>
    </p:spTree>
    <p:extLst>
      <p:ext uri="{BB962C8B-B14F-4D97-AF65-F5344CB8AC3E}">
        <p14:creationId xmlns:p14="http://schemas.microsoft.com/office/powerpoint/2010/main" val="176239832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9</a:t>
            </a:r>
            <a:r>
              <a:rPr lang="en-GB" baseline="30000" dirty="0" smtClean="0"/>
              <a:t>th</a:t>
            </a:r>
            <a:r>
              <a:rPr lang="en-GB" dirty="0" smtClean="0"/>
              <a:t> Order Polynomial</a:t>
            </a:r>
            <a:endParaRPr lang="en-GB" dirty="0"/>
          </a:p>
        </p:txBody>
      </p:sp>
      <p:pic>
        <p:nvPicPr>
          <p:cNvPr id="4" name="Content Placeholder 3" descr="Figure1.4d.jpg"/>
          <p:cNvPicPr>
            <a:picLocks noGrp="1" noChangeAspect="1"/>
          </p:cNvPicPr>
          <p:nvPr>
            <p:ph idx="1"/>
          </p:nvPr>
        </p:nvPicPr>
        <p:blipFill>
          <a:blip r:embed="rId2" cstate="print"/>
          <a:stretch>
            <a:fillRect/>
          </a:stretch>
        </p:blipFill>
        <p:spPr>
          <a:xfrm>
            <a:off x="1950000" y="1800000"/>
            <a:ext cx="5775000" cy="3960000"/>
          </a:xfrm>
        </p:spPr>
      </p:pic>
    </p:spTree>
    <p:extLst>
      <p:ext uri="{BB962C8B-B14F-4D97-AF65-F5344CB8AC3E}">
        <p14:creationId xmlns:p14="http://schemas.microsoft.com/office/powerpoint/2010/main" val="38670520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Basic ML Algorithm Review</a:t>
            </a:r>
            <a:endParaRPr lang="zh-CN" altLang="en-US"/>
          </a:p>
        </p:txBody>
      </p:sp>
      <p:sp>
        <p:nvSpPr>
          <p:cNvPr id="3" name="内容占位符 2"/>
          <p:cNvSpPr>
            <a:spLocks noGrp="1"/>
          </p:cNvSpPr>
          <p:nvPr>
            <p:ph idx="1"/>
          </p:nvPr>
        </p:nvSpPr>
        <p:spPr>
          <a:xfrm>
            <a:off x="350838" y="1196974"/>
            <a:ext cx="9139237" cy="5328369"/>
          </a:xfrm>
        </p:spPr>
        <p:txBody>
          <a:bodyPr/>
          <a:lstStyle/>
          <a:p>
            <a:r>
              <a:rPr lang="en-US" altLang="zh-CN" dirty="0" smtClean="0"/>
              <a:t>Basic algorithms review</a:t>
            </a:r>
          </a:p>
          <a:p>
            <a:pPr lvl="1"/>
            <a:r>
              <a:rPr lang="en-US" altLang="zh-CN" dirty="0" smtClean="0"/>
              <a:t>Data representation</a:t>
            </a:r>
          </a:p>
          <a:p>
            <a:pPr lvl="1"/>
            <a:r>
              <a:rPr lang="en-US" altLang="zh-CN" dirty="0" smtClean="0">
                <a:solidFill>
                  <a:srgbClr val="FF0000"/>
                </a:solidFill>
              </a:rPr>
              <a:t>Supervised learning</a:t>
            </a:r>
          </a:p>
          <a:p>
            <a:pPr lvl="2"/>
            <a:r>
              <a:rPr lang="en-US" altLang="zh-CN" dirty="0" smtClean="0">
                <a:solidFill>
                  <a:srgbClr val="FF0000"/>
                </a:solidFill>
              </a:rPr>
              <a:t>Evaluation</a:t>
            </a:r>
          </a:p>
          <a:p>
            <a:pPr lvl="2"/>
            <a:r>
              <a:rPr lang="en-US" altLang="zh-CN" dirty="0" smtClean="0">
                <a:solidFill>
                  <a:srgbClr val="FF0000"/>
                </a:solidFill>
              </a:rPr>
              <a:t>Regression, Perceptron, Bayesian </a:t>
            </a:r>
            <a:r>
              <a:rPr lang="en-US" altLang="zh-CN" dirty="0" err="1" smtClean="0">
                <a:solidFill>
                  <a:srgbClr val="FF0000"/>
                </a:solidFill>
              </a:rPr>
              <a:t>classificaiton</a:t>
            </a:r>
            <a:r>
              <a:rPr lang="en-US" altLang="zh-CN" dirty="0" smtClean="0">
                <a:solidFill>
                  <a:srgbClr val="FF0000"/>
                </a:solidFill>
              </a:rPr>
              <a:t>, Decision tree, etc.</a:t>
            </a:r>
          </a:p>
          <a:p>
            <a:pPr lvl="1"/>
            <a:r>
              <a:rPr lang="en-US" altLang="zh-CN" dirty="0" smtClean="0"/>
              <a:t>Unsupervised learning</a:t>
            </a:r>
          </a:p>
          <a:p>
            <a:pPr lvl="2"/>
            <a:r>
              <a:rPr lang="en-US" altLang="zh-CN" dirty="0" smtClean="0"/>
              <a:t>K-means, K-</a:t>
            </a:r>
            <a:r>
              <a:rPr lang="en-US" altLang="zh-CN" dirty="0" err="1" smtClean="0"/>
              <a:t>medoid</a:t>
            </a:r>
            <a:endParaRPr lang="en-US" altLang="zh-CN" dirty="0" smtClean="0"/>
          </a:p>
          <a:p>
            <a:pPr lvl="1"/>
            <a:r>
              <a:rPr lang="en-US" altLang="zh-CN" dirty="0" smtClean="0"/>
              <a:t>Semi-supervised learning</a:t>
            </a:r>
          </a:p>
          <a:p>
            <a:pPr lvl="2"/>
            <a:r>
              <a:rPr lang="en-US" altLang="zh-CN" dirty="0" smtClean="0"/>
              <a:t>Learning with labeled and unlabeled data</a:t>
            </a:r>
          </a:p>
          <a:p>
            <a:pPr lvl="2"/>
            <a:r>
              <a:rPr lang="en-US" altLang="zh-CN" dirty="0" smtClean="0"/>
              <a:t>Active learning, Transfer learning</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Over-fitting</a:t>
            </a:r>
            <a:endParaRPr lang="en-GB" dirty="0"/>
          </a:p>
        </p:txBody>
      </p:sp>
      <p:pic>
        <p:nvPicPr>
          <p:cNvPr id="4" name="Content Placeholder 3" descr="Figure1.5.jpg"/>
          <p:cNvPicPr>
            <a:picLocks noGrp="1" noChangeAspect="1"/>
          </p:cNvPicPr>
          <p:nvPr>
            <p:ph idx="1"/>
          </p:nvPr>
        </p:nvPicPr>
        <p:blipFill>
          <a:blip r:embed="rId3" cstate="print"/>
          <a:stretch>
            <a:fillRect/>
          </a:stretch>
        </p:blipFill>
        <p:spPr>
          <a:xfrm>
            <a:off x="1816100" y="1447800"/>
            <a:ext cx="5692648" cy="3834384"/>
          </a:xfrm>
        </p:spPr>
      </p:pic>
      <p:sp>
        <p:nvSpPr>
          <p:cNvPr id="5" name="TextBox 4"/>
          <p:cNvSpPr txBox="1"/>
          <p:nvPr/>
        </p:nvSpPr>
        <p:spPr>
          <a:xfrm>
            <a:off x="1320800" y="5486401"/>
            <a:ext cx="5283200" cy="461665"/>
          </a:xfrm>
          <a:prstGeom prst="rect">
            <a:avLst/>
          </a:prstGeom>
          <a:noFill/>
        </p:spPr>
        <p:txBody>
          <a:bodyPr wrap="square" rtlCol="0">
            <a:spAutoFit/>
          </a:bodyPr>
          <a:lstStyle/>
          <a:p>
            <a:r>
              <a:rPr lang="en-GB" sz="2400" dirty="0" smtClean="0"/>
              <a:t>Root-Mean-Square (RMS) Error:</a:t>
            </a:r>
          </a:p>
        </p:txBody>
      </p:sp>
      <p:graphicFrame>
        <p:nvGraphicFramePr>
          <p:cNvPr id="107522" name="Object 2"/>
          <p:cNvGraphicFramePr>
            <a:graphicFrameLocks noChangeAspect="1"/>
          </p:cNvGraphicFramePr>
          <p:nvPr/>
        </p:nvGraphicFramePr>
        <p:xfrm>
          <a:off x="5961112" y="5469855"/>
          <a:ext cx="2279650" cy="479425"/>
        </p:xfrm>
        <a:graphic>
          <a:graphicData uri="http://schemas.openxmlformats.org/presentationml/2006/ole">
            <mc:AlternateContent xmlns:mc="http://schemas.openxmlformats.org/markup-compatibility/2006">
              <mc:Choice xmlns:v="urn:schemas-microsoft-com:vml" Requires="v">
                <p:oleObj spid="_x0000_s245773" name="Equation" r:id="rId4" imgW="1206360" imgH="253800" progId="Equation.3">
                  <p:embed/>
                </p:oleObj>
              </mc:Choice>
              <mc:Fallback>
                <p:oleObj name="Equation" r:id="rId4" imgW="120636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112" y="5469855"/>
                        <a:ext cx="2279650" cy="4794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6884780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Polynomial Coefficients   </a:t>
            </a:r>
            <a:endParaRPr lang="en-GB" dirty="0">
              <a:latin typeface="cmmi10"/>
            </a:endParaRPr>
          </a:p>
        </p:txBody>
      </p:sp>
      <p:pic>
        <p:nvPicPr>
          <p:cNvPr id="4" name="Picture 3"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350114" y="1600201"/>
            <a:ext cx="7274873" cy="4232375"/>
          </a:xfrm>
          <a:prstGeom prst="rect">
            <a:avLst/>
          </a:prstGeom>
          <a:noFill/>
          <a:ln/>
          <a:effectLst/>
        </p:spPr>
      </p:pic>
    </p:spTree>
    <p:extLst>
      <p:ext uri="{BB962C8B-B14F-4D97-AF65-F5344CB8AC3E}">
        <p14:creationId xmlns:p14="http://schemas.microsoft.com/office/powerpoint/2010/main" val="4243682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1: Increasing Data Volume </a:t>
            </a:r>
            <a:endParaRPr lang="en-GB" dirty="0"/>
          </a:p>
        </p:txBody>
      </p:sp>
      <p:pic>
        <p:nvPicPr>
          <p:cNvPr id="9" name="Picture 8"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4232920" y="1052736"/>
            <a:ext cx="1366109" cy="343915"/>
          </a:xfrm>
          <a:prstGeom prst="rect">
            <a:avLst/>
          </a:prstGeom>
          <a:noFill/>
          <a:ln/>
          <a:effectLst/>
        </p:spPr>
      </p:pic>
      <p:pic>
        <p:nvPicPr>
          <p:cNvPr id="6" name="Picture 5" descr="Figure1.6a.jpg"/>
          <p:cNvPicPr>
            <a:picLocks noChangeAspect="1"/>
          </p:cNvPicPr>
          <p:nvPr/>
        </p:nvPicPr>
        <p:blipFill>
          <a:blip r:embed="rId4" cstate="print"/>
          <a:stretch>
            <a:fillRect/>
          </a:stretch>
        </p:blipFill>
        <p:spPr>
          <a:xfrm>
            <a:off x="1950000" y="2209800"/>
            <a:ext cx="5778500" cy="3962400"/>
          </a:xfrm>
          <a:prstGeom prst="rect">
            <a:avLst/>
          </a:prstGeom>
        </p:spPr>
      </p:pic>
      <p:sp>
        <p:nvSpPr>
          <p:cNvPr id="7" name="TextBox 6"/>
          <p:cNvSpPr txBox="1"/>
          <p:nvPr/>
        </p:nvSpPr>
        <p:spPr>
          <a:xfrm>
            <a:off x="495300" y="1524001"/>
            <a:ext cx="8915400" cy="461665"/>
          </a:xfrm>
          <a:prstGeom prst="rect">
            <a:avLst/>
          </a:prstGeom>
          <a:noFill/>
        </p:spPr>
        <p:txBody>
          <a:bodyPr wrap="square" rtlCol="0">
            <a:spAutoFit/>
          </a:bodyPr>
          <a:lstStyle/>
          <a:p>
            <a:r>
              <a:rPr lang="en-GB" sz="2400" dirty="0" smtClean="0"/>
              <a:t>9</a:t>
            </a:r>
            <a:r>
              <a:rPr lang="en-GB" sz="2400" baseline="30000" dirty="0" smtClean="0"/>
              <a:t>th</a:t>
            </a:r>
            <a:r>
              <a:rPr lang="en-GB" sz="2400" dirty="0" smtClean="0"/>
              <a:t> Order Polynomial</a:t>
            </a:r>
          </a:p>
        </p:txBody>
      </p:sp>
    </p:spTree>
    <p:extLst>
      <p:ext uri="{BB962C8B-B14F-4D97-AF65-F5344CB8AC3E}">
        <p14:creationId xmlns:p14="http://schemas.microsoft.com/office/powerpoint/2010/main" val="56460792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a:r>
            <a:r>
              <a:rPr lang="en-GB" smtClean="0"/>
              <a:t>Set Size </a:t>
            </a:r>
            <a:endParaRPr lang="en-GB" dirty="0"/>
          </a:p>
        </p:txBody>
      </p:sp>
      <p:pic>
        <p:nvPicPr>
          <p:cNvPr id="7" name="Picture 6"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4016896" y="1052736"/>
            <a:ext cx="1576408" cy="344277"/>
          </a:xfrm>
          <a:prstGeom prst="rect">
            <a:avLst/>
          </a:prstGeom>
          <a:noFill/>
          <a:ln/>
          <a:effectLst/>
        </p:spPr>
      </p:pic>
      <p:pic>
        <p:nvPicPr>
          <p:cNvPr id="9" name="Content Placeholder 8" descr="Figure1.6b.jpg"/>
          <p:cNvPicPr>
            <a:picLocks noGrp="1" noChangeAspect="1"/>
          </p:cNvPicPr>
          <p:nvPr>
            <p:ph idx="1"/>
          </p:nvPr>
        </p:nvPicPr>
        <p:blipFill>
          <a:blip r:embed="rId4" cstate="print"/>
          <a:stretch>
            <a:fillRect/>
          </a:stretch>
        </p:blipFill>
        <p:spPr>
          <a:xfrm>
            <a:off x="1950000" y="2209800"/>
            <a:ext cx="5778500" cy="3962400"/>
          </a:xfrm>
        </p:spPr>
      </p:pic>
      <p:sp>
        <p:nvSpPr>
          <p:cNvPr id="11" name="TextBox 10"/>
          <p:cNvSpPr txBox="1"/>
          <p:nvPr/>
        </p:nvSpPr>
        <p:spPr>
          <a:xfrm>
            <a:off x="495300" y="1524001"/>
            <a:ext cx="8915400" cy="461665"/>
          </a:xfrm>
          <a:prstGeom prst="rect">
            <a:avLst/>
          </a:prstGeom>
          <a:noFill/>
        </p:spPr>
        <p:txBody>
          <a:bodyPr wrap="square" rtlCol="0">
            <a:spAutoFit/>
          </a:bodyPr>
          <a:lstStyle/>
          <a:p>
            <a:r>
              <a:rPr lang="en-GB" sz="2400" dirty="0" smtClean="0"/>
              <a:t>9</a:t>
            </a:r>
            <a:r>
              <a:rPr lang="en-GB" sz="2400" baseline="30000" dirty="0" smtClean="0"/>
              <a:t>th</a:t>
            </a:r>
            <a:r>
              <a:rPr lang="en-GB" sz="2400" dirty="0" smtClean="0"/>
              <a:t> Order Polynomial</a:t>
            </a:r>
          </a:p>
        </p:txBody>
      </p:sp>
    </p:spTree>
    <p:extLst>
      <p:ext uri="{BB962C8B-B14F-4D97-AF65-F5344CB8AC3E}">
        <p14:creationId xmlns:p14="http://schemas.microsoft.com/office/powerpoint/2010/main" val="178259260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2: Regularization</a:t>
            </a:r>
            <a:endParaRPr lang="en-GB" dirty="0"/>
          </a:p>
        </p:txBody>
      </p:sp>
      <p:sp>
        <p:nvSpPr>
          <p:cNvPr id="3" name="Content Placeholder 2"/>
          <p:cNvSpPr>
            <a:spLocks noGrp="1"/>
          </p:cNvSpPr>
          <p:nvPr>
            <p:ph idx="1"/>
          </p:nvPr>
        </p:nvSpPr>
        <p:spPr>
          <a:xfrm>
            <a:off x="495300" y="1828800"/>
            <a:ext cx="8915400" cy="4297363"/>
          </a:xfrm>
        </p:spPr>
        <p:txBody>
          <a:bodyPr>
            <a:normAutofit/>
          </a:bodyPr>
          <a:lstStyle/>
          <a:p>
            <a:pPr>
              <a:buNone/>
            </a:pPr>
            <a:r>
              <a:rPr lang="en-GB" sz="2400" dirty="0" smtClean="0"/>
              <a:t>Penalize large coefficient values</a:t>
            </a:r>
            <a:endParaRPr lang="en-GB" sz="2400" dirty="0"/>
          </a:p>
        </p:txBody>
      </p:sp>
      <p:graphicFrame>
        <p:nvGraphicFramePr>
          <p:cNvPr id="108546" name="Object 2"/>
          <p:cNvGraphicFramePr>
            <a:graphicFrameLocks noChangeAspect="1"/>
          </p:cNvGraphicFramePr>
          <p:nvPr>
            <p:extLst/>
          </p:nvPr>
        </p:nvGraphicFramePr>
        <p:xfrm>
          <a:off x="2624138" y="2770188"/>
          <a:ext cx="4225925" cy="835025"/>
        </p:xfrm>
        <a:graphic>
          <a:graphicData uri="http://schemas.openxmlformats.org/presentationml/2006/ole">
            <mc:AlternateContent xmlns:mc="http://schemas.openxmlformats.org/markup-compatibility/2006">
              <mc:Choice xmlns:v="urn:schemas-microsoft-com:vml" Requires="v">
                <p:oleObj spid="_x0000_s246797" name="Equation" r:id="rId3" imgW="2247900" imgH="444500" progId="Equation.DSMT4">
                  <p:embed/>
                </p:oleObj>
              </mc:Choice>
              <mc:Fallback>
                <p:oleObj name="Equation" r:id="rId3" imgW="2247900" imgH="444500" progId="Equation.DSMT4">
                  <p:embed/>
                  <p:pic>
                    <p:nvPicPr>
                      <p:cNvPr id="0" name=""/>
                      <p:cNvPicPr>
                        <a:picLocks noChangeAspect="1" noChangeArrowheads="1"/>
                      </p:cNvPicPr>
                      <p:nvPr/>
                    </p:nvPicPr>
                    <p:blipFill>
                      <a:blip r:embed="rId4"/>
                      <a:srcRect/>
                      <a:stretch>
                        <a:fillRect/>
                      </a:stretch>
                    </p:blipFill>
                    <p:spPr bwMode="auto">
                      <a:xfrm>
                        <a:off x="2624138" y="2770188"/>
                        <a:ext cx="4225925" cy="835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矩形 6"/>
          <p:cNvSpPr/>
          <p:nvPr/>
        </p:nvSpPr>
        <p:spPr>
          <a:xfrm>
            <a:off x="5889104" y="2780928"/>
            <a:ext cx="1008112"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96033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Regularization </a:t>
            </a:r>
            <a:endParaRPr lang="en-GB" dirty="0"/>
          </a:p>
        </p:txBody>
      </p:sp>
      <p:pic>
        <p:nvPicPr>
          <p:cNvPr id="7" name="Picture 6"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4054742" y="1052736"/>
            <a:ext cx="1948981" cy="344207"/>
          </a:xfrm>
          <a:prstGeom prst="rect">
            <a:avLst/>
          </a:prstGeom>
          <a:noFill/>
          <a:ln/>
          <a:effectLst/>
        </p:spPr>
      </p:pic>
      <p:pic>
        <p:nvPicPr>
          <p:cNvPr id="6" name="Picture 5" descr="Figure1.7a.jpg"/>
          <p:cNvPicPr>
            <a:picLocks noChangeAspect="1"/>
          </p:cNvPicPr>
          <p:nvPr/>
        </p:nvPicPr>
        <p:blipFill>
          <a:blip r:embed="rId4" cstate="print"/>
          <a:stretch>
            <a:fillRect/>
          </a:stretch>
        </p:blipFill>
        <p:spPr>
          <a:xfrm>
            <a:off x="1950000" y="1800000"/>
            <a:ext cx="5778500" cy="3962400"/>
          </a:xfrm>
          <a:prstGeom prst="rect">
            <a:avLst/>
          </a:prstGeom>
        </p:spPr>
      </p:pic>
    </p:spTree>
    <p:extLst>
      <p:ext uri="{BB962C8B-B14F-4D97-AF65-F5344CB8AC3E}">
        <p14:creationId xmlns:p14="http://schemas.microsoft.com/office/powerpoint/2010/main" val="175380305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Regularization </a:t>
            </a:r>
            <a:endParaRPr lang="en-GB" dirty="0"/>
          </a:p>
        </p:txBody>
      </p:sp>
      <p:pic>
        <p:nvPicPr>
          <p:cNvPr id="7" name="Picture 6"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4054456" y="996460"/>
            <a:ext cx="1452217" cy="344308"/>
          </a:xfrm>
          <a:prstGeom prst="rect">
            <a:avLst/>
          </a:prstGeom>
          <a:noFill/>
          <a:ln/>
          <a:effectLst/>
        </p:spPr>
      </p:pic>
      <p:pic>
        <p:nvPicPr>
          <p:cNvPr id="6" name="Picture 5" descr="Figure1.7b.jpg"/>
          <p:cNvPicPr>
            <a:picLocks noChangeAspect="1"/>
          </p:cNvPicPr>
          <p:nvPr/>
        </p:nvPicPr>
        <p:blipFill>
          <a:blip r:embed="rId4" cstate="print"/>
          <a:stretch>
            <a:fillRect/>
          </a:stretch>
        </p:blipFill>
        <p:spPr>
          <a:xfrm>
            <a:off x="1950000" y="1800000"/>
            <a:ext cx="5775000" cy="3960000"/>
          </a:xfrm>
          <a:prstGeom prst="rect">
            <a:avLst/>
          </a:prstGeom>
        </p:spPr>
      </p:pic>
    </p:spTree>
    <p:extLst>
      <p:ext uri="{BB962C8B-B14F-4D97-AF65-F5344CB8AC3E}">
        <p14:creationId xmlns:p14="http://schemas.microsoft.com/office/powerpoint/2010/main" val="195490711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Regularization</a:t>
            </a:r>
            <a:r>
              <a:rPr lang="en-GB" smtClean="0"/>
              <a:t>:         vs</a:t>
            </a:r>
            <a:r>
              <a:rPr lang="en-GB" dirty="0" smtClean="0"/>
              <a:t>. </a:t>
            </a:r>
            <a:endParaRPr lang="en-GB" dirty="0"/>
          </a:p>
        </p:txBody>
      </p:sp>
      <p:pic>
        <p:nvPicPr>
          <p:cNvPr id="7" name="Picture 6" descr="TP_tmp.emf"/>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bwMode="auto">
          <a:xfrm>
            <a:off x="7689304" y="476672"/>
            <a:ext cx="659043" cy="306461"/>
          </a:xfrm>
          <a:prstGeom prst="rect">
            <a:avLst/>
          </a:prstGeom>
          <a:noFill/>
          <a:ln/>
          <a:effectLst/>
        </p:spPr>
      </p:pic>
      <p:pic>
        <p:nvPicPr>
          <p:cNvPr id="9" name="Picture 8" descr="TP_tmp.emf"/>
          <p:cNvPicPr>
            <a:picLocks noChangeAspect="1"/>
          </p:cNvPicPr>
          <p:nvPr>
            <p:custDataLst>
              <p:tags r:id="rId2"/>
            </p:custDataLst>
          </p:nvPr>
        </p:nvPicPr>
        <p:blipFill>
          <a:blip r:embed="rId5" cstate="print">
            <a:clrChange>
              <a:clrFrom>
                <a:srgbClr val="FFFFFF"/>
              </a:clrFrom>
              <a:clrTo>
                <a:srgbClr val="FFFFFF">
                  <a:alpha val="0"/>
                </a:srgbClr>
              </a:clrTo>
            </a:clrChange>
          </a:blip>
          <a:stretch>
            <a:fillRect/>
          </a:stretch>
        </p:blipFill>
        <p:spPr bwMode="auto">
          <a:xfrm>
            <a:off x="5790277" y="512673"/>
            <a:ext cx="1031624" cy="343365"/>
          </a:xfrm>
          <a:prstGeom prst="rect">
            <a:avLst/>
          </a:prstGeom>
          <a:noFill/>
          <a:ln/>
          <a:effectLst/>
        </p:spPr>
      </p:pic>
      <p:pic>
        <p:nvPicPr>
          <p:cNvPr id="8" name="Picture 7" descr="Figure1.8.jpg"/>
          <p:cNvPicPr>
            <a:picLocks noChangeAspect="1"/>
          </p:cNvPicPr>
          <p:nvPr/>
        </p:nvPicPr>
        <p:blipFill>
          <a:blip r:embed="rId6" cstate="print"/>
          <a:stretch>
            <a:fillRect/>
          </a:stretch>
        </p:blipFill>
        <p:spPr>
          <a:xfrm>
            <a:off x="1950000" y="1800000"/>
            <a:ext cx="5692648" cy="3834384"/>
          </a:xfrm>
          <a:prstGeom prst="rect">
            <a:avLst/>
          </a:prstGeom>
        </p:spPr>
      </p:pic>
    </p:spTree>
    <p:extLst>
      <p:ext uri="{BB962C8B-B14F-4D97-AF65-F5344CB8AC3E}">
        <p14:creationId xmlns:p14="http://schemas.microsoft.com/office/powerpoint/2010/main" val="177159996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Polynomial Coefficients   </a:t>
            </a:r>
            <a:endParaRPr lang="en-GB" dirty="0">
              <a:latin typeface="cmmi10"/>
            </a:endParaRPr>
          </a:p>
        </p:txBody>
      </p:sp>
      <p:pic>
        <p:nvPicPr>
          <p:cNvPr id="4" name="Picture 3" descr="TP_tmp.emf"/>
          <p:cNvPicPr>
            <a:picLocks noChangeAspect="1"/>
          </p:cNvPicPr>
          <p:nvPr>
            <p:custDataLst>
              <p:tags r:id="rId1"/>
            </p:custDataLst>
          </p:nvPr>
        </p:nvPicPr>
        <p:blipFill>
          <a:blip r:embed="rId3" cstate="print">
            <a:clrChange>
              <a:clrFrom>
                <a:srgbClr val="FFFFFF"/>
              </a:clrFrom>
              <a:clrTo>
                <a:srgbClr val="FFFFFF">
                  <a:alpha val="0"/>
                </a:srgbClr>
              </a:clrTo>
            </a:clrChange>
          </a:blip>
          <a:stretch>
            <a:fillRect/>
          </a:stretch>
        </p:blipFill>
        <p:spPr bwMode="auto">
          <a:xfrm>
            <a:off x="1656629" y="1600200"/>
            <a:ext cx="6661839" cy="4237265"/>
          </a:xfrm>
          <a:prstGeom prst="rect">
            <a:avLst/>
          </a:prstGeom>
          <a:noFill/>
          <a:ln/>
          <a:effectLst/>
        </p:spPr>
      </p:pic>
    </p:spTree>
    <p:extLst>
      <p:ext uri="{BB962C8B-B14F-4D97-AF65-F5344CB8AC3E}">
        <p14:creationId xmlns:p14="http://schemas.microsoft.com/office/powerpoint/2010/main" val="41986290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Classification—Perceptron</a:t>
            </a:r>
            <a:endParaRPr lang="en-US" dirty="0"/>
          </a:p>
        </p:txBody>
      </p:sp>
    </p:spTree>
    <p:extLst>
      <p:ext uri="{BB962C8B-B14F-4D97-AF65-F5344CB8AC3E}">
        <p14:creationId xmlns:p14="http://schemas.microsoft.com/office/powerpoint/2010/main" val="13354915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The first </a:t>
            </a:r>
            <a:r>
              <a:rPr lang="en-US" dirty="0" smtClean="0"/>
              <a:t>example—KNN</a:t>
            </a:r>
            <a:endParaRPr lang="en-US" dirty="0"/>
          </a:p>
        </p:txBody>
      </p:sp>
    </p:spTree>
    <p:extLst>
      <p:ext uri="{BB962C8B-B14F-4D97-AF65-F5344CB8AC3E}">
        <p14:creationId xmlns:p14="http://schemas.microsoft.com/office/powerpoint/2010/main" val="111012411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en-US" altLang="zh-CN" smtClean="0"/>
              <a:t>Perceptron—a linear model</a:t>
            </a:r>
            <a:endParaRPr lang="zh-CN" altLang="en-US"/>
          </a:p>
        </p:txBody>
      </p:sp>
      <p:sp>
        <p:nvSpPr>
          <p:cNvPr id="27" name="内容占位符 26"/>
          <p:cNvSpPr>
            <a:spLocks noGrp="1"/>
          </p:cNvSpPr>
          <p:nvPr>
            <p:ph idx="1"/>
          </p:nvPr>
        </p:nvSpPr>
        <p:spPr/>
        <p:txBody>
          <a:bodyPr/>
          <a:lstStyle/>
          <a:p>
            <a:r>
              <a:rPr lang="en-US" altLang="zh-CN" smtClean="0"/>
              <a:t>Consider a two-class, linearly separable classification problem</a:t>
            </a:r>
          </a:p>
          <a:p>
            <a:r>
              <a:rPr lang="en-US" altLang="zh-CN" smtClean="0"/>
              <a:t>We are looking for a linear function</a:t>
            </a:r>
          </a:p>
          <a:p>
            <a:endParaRPr lang="en-US" altLang="zh-CN" smtClean="0"/>
          </a:p>
          <a:p>
            <a:pPr>
              <a:buNone/>
            </a:pPr>
            <a:r>
              <a:rPr lang="en-US" altLang="zh-CN" smtClean="0"/>
              <a:t>   i.e.,</a:t>
            </a:r>
          </a:p>
          <a:p>
            <a:pPr>
              <a:buFontTx/>
              <a:buNone/>
            </a:pPr>
            <a:r>
              <a:rPr lang="en-US" altLang="zh-CN" smtClean="0"/>
              <a:t>   </a:t>
            </a:r>
            <a:endParaRPr lang="zh-CN" altLang="en-US" smtClean="0"/>
          </a:p>
          <a:p>
            <a:endParaRPr lang="zh-CN" altLang="en-US"/>
          </a:p>
        </p:txBody>
      </p:sp>
      <p:grpSp>
        <p:nvGrpSpPr>
          <p:cNvPr id="2" name="Group 34"/>
          <p:cNvGrpSpPr>
            <a:grpSpLocks/>
          </p:cNvGrpSpPr>
          <p:nvPr/>
        </p:nvGrpSpPr>
        <p:grpSpPr bwMode="auto">
          <a:xfrm>
            <a:off x="6055297" y="2993032"/>
            <a:ext cx="3679826" cy="3200400"/>
            <a:chOff x="3600" y="1296"/>
            <a:chExt cx="2318" cy="2016"/>
          </a:xfrm>
        </p:grpSpPr>
        <p:sp>
          <p:nvSpPr>
            <p:cNvPr id="7" name="Line 12"/>
            <p:cNvSpPr>
              <a:spLocks noChangeShapeType="1"/>
            </p:cNvSpPr>
            <p:nvPr/>
          </p:nvSpPr>
          <p:spPr bwMode="auto">
            <a:xfrm flipV="1">
              <a:off x="3600" y="1296"/>
              <a:ext cx="0" cy="2016"/>
            </a:xfrm>
            <a:prstGeom prst="line">
              <a:avLst/>
            </a:prstGeom>
            <a:noFill/>
            <a:ln w="12700">
              <a:solidFill>
                <a:schemeClr val="tx1"/>
              </a:solidFill>
              <a:miter lim="800000"/>
              <a:headEnd/>
              <a:tailEnd type="triangle" w="med" len="med"/>
            </a:ln>
          </p:spPr>
          <p:txBody>
            <a:bodyPr wrap="none"/>
            <a:lstStyle/>
            <a:p>
              <a:endParaRPr lang="zh-CN" altLang="en-US"/>
            </a:p>
          </p:txBody>
        </p:sp>
        <p:sp>
          <p:nvSpPr>
            <p:cNvPr id="8" name="Line 13"/>
            <p:cNvSpPr>
              <a:spLocks noChangeShapeType="1"/>
            </p:cNvSpPr>
            <p:nvPr/>
          </p:nvSpPr>
          <p:spPr bwMode="auto">
            <a:xfrm flipV="1">
              <a:off x="3600" y="3312"/>
              <a:ext cx="1920" cy="0"/>
            </a:xfrm>
            <a:prstGeom prst="line">
              <a:avLst/>
            </a:prstGeom>
            <a:noFill/>
            <a:ln w="12700">
              <a:solidFill>
                <a:schemeClr val="tx1"/>
              </a:solidFill>
              <a:miter lim="800000"/>
              <a:headEnd/>
              <a:tailEnd type="triangle" w="med" len="med"/>
            </a:ln>
          </p:spPr>
          <p:txBody>
            <a:bodyPr wrap="none"/>
            <a:lstStyle/>
            <a:p>
              <a:endParaRPr lang="zh-CN" altLang="en-US"/>
            </a:p>
          </p:txBody>
        </p:sp>
        <p:sp>
          <p:nvSpPr>
            <p:cNvPr id="9" name="Oval 14"/>
            <p:cNvSpPr>
              <a:spLocks noChangeArrowheads="1"/>
            </p:cNvSpPr>
            <p:nvPr/>
          </p:nvSpPr>
          <p:spPr bwMode="auto">
            <a:xfrm>
              <a:off x="4896" y="168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0" name="Oval 15"/>
            <p:cNvSpPr>
              <a:spLocks noChangeArrowheads="1"/>
            </p:cNvSpPr>
            <p:nvPr/>
          </p:nvSpPr>
          <p:spPr bwMode="auto">
            <a:xfrm>
              <a:off x="5040" y="2064"/>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 name="Oval 16"/>
            <p:cNvSpPr>
              <a:spLocks noChangeArrowheads="1"/>
            </p:cNvSpPr>
            <p:nvPr/>
          </p:nvSpPr>
          <p:spPr bwMode="auto">
            <a:xfrm>
              <a:off x="5568" y="2208"/>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Oval 17"/>
            <p:cNvSpPr>
              <a:spLocks noChangeArrowheads="1"/>
            </p:cNvSpPr>
            <p:nvPr/>
          </p:nvSpPr>
          <p:spPr bwMode="auto">
            <a:xfrm>
              <a:off x="4608" y="1776"/>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3" name="Oval 18"/>
            <p:cNvSpPr>
              <a:spLocks noChangeArrowheads="1"/>
            </p:cNvSpPr>
            <p:nvPr/>
          </p:nvSpPr>
          <p:spPr bwMode="auto">
            <a:xfrm>
              <a:off x="5232" y="2400"/>
              <a:ext cx="96" cy="96"/>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Rectangle 19"/>
            <p:cNvSpPr>
              <a:spLocks noChangeArrowheads="1"/>
            </p:cNvSpPr>
            <p:nvPr/>
          </p:nvSpPr>
          <p:spPr bwMode="auto">
            <a:xfrm>
              <a:off x="3792" y="235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5" name="Rectangle 20"/>
            <p:cNvSpPr>
              <a:spLocks noChangeArrowheads="1"/>
            </p:cNvSpPr>
            <p:nvPr/>
          </p:nvSpPr>
          <p:spPr bwMode="auto">
            <a:xfrm>
              <a:off x="456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6" name="Rectangle 21"/>
            <p:cNvSpPr>
              <a:spLocks noChangeArrowheads="1"/>
            </p:cNvSpPr>
            <p:nvPr/>
          </p:nvSpPr>
          <p:spPr bwMode="auto">
            <a:xfrm>
              <a:off x="4464" y="2928"/>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7" name="Rectangle 22"/>
            <p:cNvSpPr>
              <a:spLocks noChangeArrowheads="1"/>
            </p:cNvSpPr>
            <p:nvPr/>
          </p:nvSpPr>
          <p:spPr bwMode="auto">
            <a:xfrm>
              <a:off x="4080" y="264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8" name="Rectangle 23"/>
            <p:cNvSpPr>
              <a:spLocks noChangeArrowheads="1"/>
            </p:cNvSpPr>
            <p:nvPr/>
          </p:nvSpPr>
          <p:spPr bwMode="auto">
            <a:xfrm>
              <a:off x="3888" y="2880"/>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19" name="Rectangle 24"/>
            <p:cNvSpPr>
              <a:spLocks noChangeArrowheads="1"/>
            </p:cNvSpPr>
            <p:nvPr/>
          </p:nvSpPr>
          <p:spPr bwMode="auto">
            <a:xfrm>
              <a:off x="4032" y="2112"/>
              <a:ext cx="96" cy="96"/>
            </a:xfrm>
            <a:prstGeom prst="rect">
              <a:avLst/>
            </a:prstGeom>
            <a:solidFill>
              <a:schemeClr val="hlink"/>
            </a:solidFill>
            <a:ln w="9525">
              <a:solidFill>
                <a:schemeClr val="tx1"/>
              </a:solidFill>
              <a:miter lim="800000"/>
              <a:headEnd/>
              <a:tailEnd/>
            </a:ln>
          </p:spPr>
          <p:txBody>
            <a:bodyPr wrap="none" anchor="ctr"/>
            <a:lstStyle/>
            <a:p>
              <a:endParaRPr lang="zh-CN" altLang="en-US"/>
            </a:p>
          </p:txBody>
        </p:sp>
        <p:sp>
          <p:nvSpPr>
            <p:cNvPr id="20" name="Text Box 25"/>
            <p:cNvSpPr txBox="1">
              <a:spLocks noChangeArrowheads="1"/>
            </p:cNvSpPr>
            <p:nvPr/>
          </p:nvSpPr>
          <p:spPr bwMode="auto">
            <a:xfrm>
              <a:off x="3792" y="3007"/>
              <a:ext cx="676" cy="252"/>
            </a:xfrm>
            <a:prstGeom prst="rect">
              <a:avLst/>
            </a:prstGeom>
            <a:noFill/>
            <a:ln w="9525">
              <a:noFill/>
              <a:miter lim="800000"/>
              <a:headEnd/>
              <a:tailEnd/>
            </a:ln>
          </p:spPr>
          <p:txBody>
            <a:bodyPr wrap="none">
              <a:spAutoFit/>
            </a:bodyPr>
            <a:lstStyle/>
            <a:p>
              <a:r>
                <a:rPr lang="en-US" altLang="zh-CN" sz="2000">
                  <a:latin typeface="Tahoma" pitchFamily="34" charset="0"/>
                </a:rPr>
                <a:t>Class </a:t>
              </a:r>
              <a:r>
                <a:rPr lang="en-US" altLang="zh-CN" sz="2000" smtClean="0">
                  <a:latin typeface="Tahoma" pitchFamily="34" charset="0"/>
                </a:rPr>
                <a:t>-1</a:t>
              </a:r>
              <a:endParaRPr lang="en-US" altLang="zh-CN" sz="2000">
                <a:latin typeface="Tahoma" pitchFamily="34" charset="0"/>
              </a:endParaRPr>
            </a:p>
          </p:txBody>
        </p:sp>
        <p:sp>
          <p:nvSpPr>
            <p:cNvPr id="21" name="Text Box 26"/>
            <p:cNvSpPr txBox="1">
              <a:spLocks noChangeArrowheads="1"/>
            </p:cNvSpPr>
            <p:nvPr/>
          </p:nvSpPr>
          <p:spPr bwMode="auto">
            <a:xfrm>
              <a:off x="5184" y="1584"/>
              <a:ext cx="734" cy="252"/>
            </a:xfrm>
            <a:prstGeom prst="rect">
              <a:avLst/>
            </a:prstGeom>
            <a:noFill/>
            <a:ln w="9525">
              <a:noFill/>
              <a:miter lim="800000"/>
              <a:headEnd/>
              <a:tailEnd/>
            </a:ln>
          </p:spPr>
          <p:txBody>
            <a:bodyPr wrap="none">
              <a:spAutoFit/>
            </a:bodyPr>
            <a:lstStyle/>
            <a:p>
              <a:r>
                <a:rPr lang="en-US" altLang="zh-CN" sz="2000" dirty="0">
                  <a:latin typeface="Tahoma" pitchFamily="34" charset="0"/>
                </a:rPr>
                <a:t>Class </a:t>
              </a:r>
              <a:r>
                <a:rPr lang="en-US" altLang="zh-CN" sz="2000" dirty="0" smtClean="0">
                  <a:latin typeface="Tahoma" pitchFamily="34" charset="0"/>
                </a:rPr>
                <a:t>+1</a:t>
              </a:r>
              <a:endParaRPr lang="en-US" altLang="zh-CN" sz="2000" dirty="0">
                <a:latin typeface="Tahoma" pitchFamily="34" charset="0"/>
              </a:endParaRPr>
            </a:p>
          </p:txBody>
        </p:sp>
      </p:grpSp>
      <p:sp>
        <p:nvSpPr>
          <p:cNvPr id="23" name="Line 28"/>
          <p:cNvSpPr>
            <a:spLocks noChangeShapeType="1"/>
          </p:cNvSpPr>
          <p:nvPr/>
        </p:nvSpPr>
        <p:spPr bwMode="auto">
          <a:xfrm>
            <a:off x="7309420" y="3069232"/>
            <a:ext cx="1079500" cy="3240088"/>
          </a:xfrm>
          <a:prstGeom prst="line">
            <a:avLst/>
          </a:prstGeom>
          <a:noFill/>
          <a:ln w="19050">
            <a:solidFill>
              <a:srgbClr val="CC99FF"/>
            </a:solidFill>
            <a:round/>
            <a:headEnd/>
            <a:tailEnd/>
          </a:ln>
        </p:spPr>
        <p:txBody>
          <a:bodyPr/>
          <a:lstStyle/>
          <a:p>
            <a:endParaRPr lang="zh-CN" altLang="en-US"/>
          </a:p>
        </p:txBody>
      </p:sp>
      <p:graphicFrame>
        <p:nvGraphicFramePr>
          <p:cNvPr id="99330" name="内容占位符 3"/>
          <p:cNvGraphicFramePr>
            <a:graphicFrameLocks noChangeAspect="1"/>
          </p:cNvGraphicFramePr>
          <p:nvPr>
            <p:extLst/>
          </p:nvPr>
        </p:nvGraphicFramePr>
        <p:xfrm>
          <a:off x="2101850" y="3025775"/>
          <a:ext cx="2190750" cy="455613"/>
        </p:xfrm>
        <a:graphic>
          <a:graphicData uri="http://schemas.openxmlformats.org/presentationml/2006/ole">
            <mc:AlternateContent xmlns:mc="http://schemas.openxmlformats.org/markup-compatibility/2006">
              <mc:Choice xmlns:v="urn:schemas-microsoft-com:vml" Requires="v">
                <p:oleObj spid="_x0000_s247831" name="Equation" r:id="rId3" imgW="977900" imgH="203200" progId="Equation.DSMT4">
                  <p:embed/>
                </p:oleObj>
              </mc:Choice>
              <mc:Fallback>
                <p:oleObj name="Equation" r:id="rId3" imgW="977900" imgH="203200" progId="Equation.DSMT4">
                  <p:embed/>
                  <p:pic>
                    <p:nvPicPr>
                      <p:cNvPr id="0" name=""/>
                      <p:cNvPicPr>
                        <a:picLocks noChangeAspect="1" noChangeArrowheads="1"/>
                      </p:cNvPicPr>
                      <p:nvPr/>
                    </p:nvPicPr>
                    <p:blipFill>
                      <a:blip r:embed="rId4"/>
                      <a:srcRect/>
                      <a:stretch>
                        <a:fillRect/>
                      </a:stretch>
                    </p:blipFill>
                    <p:spPr bwMode="auto">
                      <a:xfrm>
                        <a:off x="2101850" y="3025775"/>
                        <a:ext cx="2190750" cy="4556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51555" name="Object 3"/>
          <p:cNvGraphicFramePr>
            <a:graphicFrameLocks noChangeAspect="1"/>
          </p:cNvGraphicFramePr>
          <p:nvPr>
            <p:extLst/>
          </p:nvPr>
        </p:nvGraphicFramePr>
        <p:xfrm>
          <a:off x="1608138" y="3946525"/>
          <a:ext cx="3425825" cy="1054100"/>
        </p:xfrm>
        <a:graphic>
          <a:graphicData uri="http://schemas.openxmlformats.org/presentationml/2006/ole">
            <mc:AlternateContent xmlns:mc="http://schemas.openxmlformats.org/markup-compatibility/2006">
              <mc:Choice xmlns:v="urn:schemas-microsoft-com:vml" Requires="v">
                <p:oleObj spid="_x0000_s247832" name="Equation" r:id="rId5" imgW="1854200" imgH="571500" progId="Equation.DSMT4">
                  <p:embed/>
                </p:oleObj>
              </mc:Choice>
              <mc:Fallback>
                <p:oleObj name="Equation" r:id="rId5" imgW="1854200" imgH="571500" progId="Equation.DSMT4">
                  <p:embed/>
                  <p:pic>
                    <p:nvPicPr>
                      <p:cNvPr id="0" name=""/>
                      <p:cNvPicPr>
                        <a:picLocks noChangeAspect="1" noChangeArrowheads="1"/>
                      </p:cNvPicPr>
                      <p:nvPr/>
                    </p:nvPicPr>
                    <p:blipFill>
                      <a:blip r:embed="rId6"/>
                      <a:srcRect/>
                      <a:stretch>
                        <a:fillRect/>
                      </a:stretch>
                    </p:blipFill>
                    <p:spPr bwMode="auto">
                      <a:xfrm>
                        <a:off x="1608138" y="3946525"/>
                        <a:ext cx="3425825" cy="105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5250341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t>Rosenblatt’s Perceptron</a:t>
            </a:r>
            <a:endParaRPr lang="zh-CN" altLang="en-US" smtClean="0"/>
          </a:p>
        </p:txBody>
      </p:sp>
      <p:sp>
        <p:nvSpPr>
          <p:cNvPr id="41987" name="内容占位符 2"/>
          <p:cNvSpPr>
            <a:spLocks noGrp="1"/>
          </p:cNvSpPr>
          <p:nvPr>
            <p:ph idx="1"/>
          </p:nvPr>
        </p:nvSpPr>
        <p:spPr>
          <a:xfrm>
            <a:off x="350838" y="1052736"/>
            <a:ext cx="9282682" cy="5073427"/>
          </a:xfrm>
        </p:spPr>
        <p:txBody>
          <a:bodyPr/>
          <a:lstStyle/>
          <a:p>
            <a:r>
              <a:rPr lang="en-US" altLang="zh-CN" sz="2400" smtClean="0"/>
              <a:t>The Rosenblatt’s perceptron algorithm considers each training point in turn, adjusting the parameters to correct any mistakes</a:t>
            </a:r>
          </a:p>
          <a:p>
            <a:endParaRPr lang="en-US" altLang="zh-CN" sz="2400" smtClean="0"/>
          </a:p>
          <a:p>
            <a:endParaRPr lang="en-US" altLang="zh-CN" sz="2400" smtClean="0"/>
          </a:p>
          <a:p>
            <a:endParaRPr lang="en-US" altLang="zh-CN" sz="2400" smtClean="0"/>
          </a:p>
          <a:p>
            <a:endParaRPr lang="en-US" altLang="zh-CN" sz="2400" smtClean="0"/>
          </a:p>
          <a:p>
            <a:endParaRPr lang="en-US" altLang="zh-CN" sz="2400" smtClean="0"/>
          </a:p>
          <a:p>
            <a:endParaRPr lang="en-US" altLang="zh-CN" sz="2400" smtClean="0"/>
          </a:p>
          <a:p>
            <a:endParaRPr lang="en-US" altLang="zh-CN" sz="2400" smtClean="0"/>
          </a:p>
          <a:p>
            <a:r>
              <a:rPr lang="en-US" altLang="zh-CN" sz="2400" smtClean="0"/>
              <a:t>The algorithm will converge (no mistakes) if the training points are </a:t>
            </a:r>
            <a:r>
              <a:rPr lang="en-US" altLang="zh-CN" sz="2400" i="1" smtClean="0"/>
              <a:t>linearly separable through origin; </a:t>
            </a:r>
            <a:r>
              <a:rPr lang="en-US" altLang="zh-CN" sz="2400" smtClean="0"/>
              <a:t>otherwise it won’t converge</a:t>
            </a:r>
          </a:p>
          <a:p>
            <a:endParaRPr lang="en-US" altLang="zh-CN" sz="2400" smtClean="0"/>
          </a:p>
          <a:p>
            <a:pPr>
              <a:buFontTx/>
              <a:buNone/>
            </a:pPr>
            <a:r>
              <a:rPr lang="en-US" altLang="zh-CN" sz="2400" smtClean="0"/>
              <a:t>  </a:t>
            </a:r>
            <a:endParaRPr lang="zh-CN" altLang="en-US" sz="2400" smtClean="0"/>
          </a:p>
        </p:txBody>
      </p:sp>
      <p:sp>
        <p:nvSpPr>
          <p:cNvPr id="4" name="矩形 3"/>
          <p:cNvSpPr/>
          <p:nvPr/>
        </p:nvSpPr>
        <p:spPr>
          <a:xfrm>
            <a:off x="1640632" y="2348880"/>
            <a:ext cx="4968552" cy="20162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altLang="zh-CN" sz="2400" dirty="0">
                <a:solidFill>
                  <a:srgbClr val="0000CC"/>
                </a:solidFill>
              </a:rPr>
              <a:t>Initialize:  </a:t>
            </a:r>
            <a:r>
              <a:rPr lang="en-US" altLang="zh-CN" sz="2400" b="1" dirty="0">
                <a:solidFill>
                  <a:srgbClr val="0000CC"/>
                </a:solidFill>
              </a:rPr>
              <a:t>w</a:t>
            </a:r>
            <a:r>
              <a:rPr lang="en-US" altLang="zh-CN" sz="2400" dirty="0">
                <a:solidFill>
                  <a:srgbClr val="0000CC"/>
                </a:solidFill>
              </a:rPr>
              <a:t>=0; </a:t>
            </a:r>
          </a:p>
          <a:p>
            <a:pPr>
              <a:defRPr/>
            </a:pPr>
            <a:r>
              <a:rPr lang="en-US" altLang="zh-CN" sz="2400" dirty="0">
                <a:solidFill>
                  <a:srgbClr val="0000CC"/>
                </a:solidFill>
              </a:rPr>
              <a:t>Repeat until convergence:</a:t>
            </a:r>
          </a:p>
          <a:p>
            <a:pPr>
              <a:defRPr/>
            </a:pPr>
            <a:r>
              <a:rPr lang="en-US" altLang="zh-CN" sz="2400" dirty="0">
                <a:solidFill>
                  <a:srgbClr val="0000CC"/>
                </a:solidFill>
              </a:rPr>
              <a:t>     for </a:t>
            </a:r>
            <a:r>
              <a:rPr lang="en-US" altLang="zh-CN" sz="2400" i="1" dirty="0" err="1">
                <a:solidFill>
                  <a:srgbClr val="0000CC"/>
                </a:solidFill>
              </a:rPr>
              <a:t>i</a:t>
            </a:r>
            <a:r>
              <a:rPr lang="en-US" altLang="zh-CN" sz="2400" dirty="0">
                <a:solidFill>
                  <a:srgbClr val="0000CC"/>
                </a:solidFill>
              </a:rPr>
              <a:t>=1,…,</a:t>
            </a:r>
            <a:r>
              <a:rPr lang="en-US" altLang="zh-CN" sz="2400" i="1" dirty="0">
                <a:solidFill>
                  <a:srgbClr val="0000CC"/>
                </a:solidFill>
              </a:rPr>
              <a:t>m</a:t>
            </a:r>
          </a:p>
          <a:p>
            <a:pPr>
              <a:defRPr/>
            </a:pPr>
            <a:r>
              <a:rPr lang="en-US" altLang="zh-CN" sz="2400" i="1" dirty="0">
                <a:solidFill>
                  <a:srgbClr val="0000CC"/>
                </a:solidFill>
              </a:rPr>
              <a:t>           if </a:t>
            </a:r>
            <a:r>
              <a:rPr lang="en-US" altLang="zh-CN" sz="2400" i="1" dirty="0" err="1">
                <a:solidFill>
                  <a:srgbClr val="0000CC"/>
                </a:solidFill>
              </a:rPr>
              <a:t>y</a:t>
            </a:r>
            <a:r>
              <a:rPr lang="en-US" altLang="zh-CN" sz="2400" i="1" baseline="-25000" dirty="0" err="1">
                <a:solidFill>
                  <a:srgbClr val="0000CC"/>
                </a:solidFill>
              </a:rPr>
              <a:t>i</a:t>
            </a:r>
            <a:r>
              <a:rPr lang="en-US" altLang="zh-CN" sz="2400" i="1" dirty="0">
                <a:solidFill>
                  <a:srgbClr val="0000CC"/>
                </a:solidFill>
              </a:rPr>
              <a:t> (</a:t>
            </a:r>
            <a:r>
              <a:rPr lang="en-US" altLang="zh-CN" sz="2400" b="1" dirty="0" err="1">
                <a:solidFill>
                  <a:srgbClr val="0000CC"/>
                </a:solidFill>
              </a:rPr>
              <a:t>w</a:t>
            </a:r>
            <a:r>
              <a:rPr lang="en-US" altLang="zh-CN" sz="2400" i="1" dirty="0" err="1">
                <a:solidFill>
                  <a:srgbClr val="0000CC"/>
                </a:solidFill>
                <a:cs typeface="Arial"/>
              </a:rPr>
              <a:t>·</a:t>
            </a:r>
            <a:r>
              <a:rPr lang="en-US" altLang="zh-CN" sz="2400" i="1" dirty="0" err="1">
                <a:solidFill>
                  <a:srgbClr val="0000CC"/>
                </a:solidFill>
              </a:rPr>
              <a:t>x</a:t>
            </a:r>
            <a:r>
              <a:rPr lang="en-US" altLang="zh-CN" sz="2400" i="1" baseline="-25000" dirty="0" err="1">
                <a:solidFill>
                  <a:srgbClr val="0000CC"/>
                </a:solidFill>
              </a:rPr>
              <a:t>i</a:t>
            </a:r>
            <a:r>
              <a:rPr lang="en-US" altLang="zh-CN" sz="2400" i="1" dirty="0">
                <a:solidFill>
                  <a:srgbClr val="0000CC"/>
                </a:solidFill>
              </a:rPr>
              <a:t>) </a:t>
            </a:r>
            <a:r>
              <a:rPr lang="en-US" altLang="zh-CN" sz="2400" i="1" dirty="0">
                <a:solidFill>
                  <a:srgbClr val="0000CC"/>
                </a:solidFill>
                <a:cs typeface="Arial"/>
              </a:rPr>
              <a:t>≤ 0</a:t>
            </a:r>
            <a:r>
              <a:rPr lang="en-US" altLang="zh-CN" sz="2400" i="1" dirty="0" smtClean="0">
                <a:solidFill>
                  <a:srgbClr val="0000CC"/>
                </a:solidFill>
                <a:cs typeface="Arial"/>
              </a:rPr>
              <a:t> </a:t>
            </a:r>
            <a:r>
              <a:rPr lang="en-US" altLang="zh-CN" sz="2400" i="1" dirty="0">
                <a:solidFill>
                  <a:srgbClr val="0000CC"/>
                </a:solidFill>
                <a:cs typeface="Arial"/>
              </a:rPr>
              <a:t>then</a:t>
            </a:r>
          </a:p>
          <a:p>
            <a:pPr>
              <a:defRPr/>
            </a:pPr>
            <a:r>
              <a:rPr lang="en-US" altLang="zh-CN" sz="2400" i="1" dirty="0">
                <a:solidFill>
                  <a:srgbClr val="0000CC"/>
                </a:solidFill>
                <a:cs typeface="Arial"/>
              </a:rPr>
              <a:t>                 </a:t>
            </a:r>
            <a:r>
              <a:rPr lang="en-US" altLang="zh-CN" sz="2400" b="1" dirty="0">
                <a:solidFill>
                  <a:srgbClr val="0000CC"/>
                </a:solidFill>
                <a:cs typeface="Arial"/>
              </a:rPr>
              <a:t>w</a:t>
            </a:r>
            <a:r>
              <a:rPr lang="en-US" altLang="zh-CN" sz="2400" i="1" dirty="0">
                <a:solidFill>
                  <a:srgbClr val="0000CC"/>
                </a:solidFill>
                <a:cs typeface="Arial"/>
              </a:rPr>
              <a:t> ←</a:t>
            </a:r>
            <a:r>
              <a:rPr lang="en-US" altLang="zh-CN" sz="2400" b="1" dirty="0">
                <a:solidFill>
                  <a:srgbClr val="0000CC"/>
                </a:solidFill>
                <a:cs typeface="Arial"/>
              </a:rPr>
              <a:t>w</a:t>
            </a:r>
            <a:r>
              <a:rPr lang="en-US" altLang="zh-CN" sz="2400" i="1" dirty="0">
                <a:solidFill>
                  <a:srgbClr val="0000CC"/>
                </a:solidFill>
                <a:cs typeface="Arial"/>
              </a:rPr>
              <a:t> + </a:t>
            </a:r>
            <a:r>
              <a:rPr lang="en-US" altLang="zh-CN" sz="2400" i="1" dirty="0" err="1">
                <a:solidFill>
                  <a:srgbClr val="0000CC"/>
                </a:solidFill>
                <a:cs typeface="Arial"/>
              </a:rPr>
              <a:t>y</a:t>
            </a:r>
            <a:r>
              <a:rPr lang="en-US" altLang="zh-CN" sz="2400" i="1" baseline="-25000" dirty="0" err="1">
                <a:solidFill>
                  <a:srgbClr val="0000CC"/>
                </a:solidFill>
                <a:cs typeface="Arial"/>
              </a:rPr>
              <a:t>i</a:t>
            </a:r>
            <a:r>
              <a:rPr lang="en-US" altLang="zh-CN" sz="2400" i="1" baseline="-25000" dirty="0">
                <a:solidFill>
                  <a:srgbClr val="0000CC"/>
                </a:solidFill>
                <a:cs typeface="Arial"/>
              </a:rPr>
              <a:t> </a:t>
            </a:r>
            <a:r>
              <a:rPr lang="en-US" altLang="zh-CN" sz="2400" i="1" dirty="0">
                <a:solidFill>
                  <a:srgbClr val="0000CC"/>
                </a:solidFill>
                <a:cs typeface="Arial"/>
              </a:rPr>
              <a:t>x</a:t>
            </a:r>
            <a:r>
              <a:rPr lang="en-US" altLang="zh-CN" sz="2400" i="1" baseline="-25000" dirty="0">
                <a:solidFill>
                  <a:srgbClr val="0000CC"/>
                </a:solidFill>
                <a:cs typeface="Arial"/>
              </a:rPr>
              <a:t>i</a:t>
            </a:r>
            <a:endParaRPr lang="zh-CN" altLang="en-US" sz="2400" i="1" baseline="-25000" dirty="0">
              <a:solidFill>
                <a:srgbClr val="0000CC"/>
              </a:solidFill>
            </a:endParaRPr>
          </a:p>
        </p:txBody>
      </p:sp>
      <p:graphicFrame>
        <p:nvGraphicFramePr>
          <p:cNvPr id="147458" name="Object 2"/>
          <p:cNvGraphicFramePr>
            <a:graphicFrameLocks noChangeAspect="1"/>
          </p:cNvGraphicFramePr>
          <p:nvPr>
            <p:extLst/>
          </p:nvPr>
        </p:nvGraphicFramePr>
        <p:xfrm>
          <a:off x="6735763" y="2300288"/>
          <a:ext cx="2911475" cy="895350"/>
        </p:xfrm>
        <a:graphic>
          <a:graphicData uri="http://schemas.openxmlformats.org/presentationml/2006/ole">
            <mc:AlternateContent xmlns:mc="http://schemas.openxmlformats.org/markup-compatibility/2006">
              <mc:Choice xmlns:v="urn:schemas-microsoft-com:vml" Requires="v">
                <p:oleObj spid="_x0000_s248844" name="Equation" r:id="rId3" imgW="1854200" imgH="571500" progId="Equation.DSMT4">
                  <p:embed/>
                </p:oleObj>
              </mc:Choice>
              <mc:Fallback>
                <p:oleObj name="Equation" r:id="rId3" imgW="1854200" imgH="571500" progId="Equation.DSMT4">
                  <p:embed/>
                  <p:pic>
                    <p:nvPicPr>
                      <p:cNvPr id="0" name=""/>
                      <p:cNvPicPr>
                        <a:picLocks noChangeAspect="1" noChangeArrowheads="1"/>
                      </p:cNvPicPr>
                      <p:nvPr/>
                    </p:nvPicPr>
                    <p:blipFill>
                      <a:blip r:embed="rId4"/>
                      <a:srcRect/>
                      <a:stretch>
                        <a:fillRect/>
                      </a:stretch>
                    </p:blipFill>
                    <p:spPr bwMode="auto">
                      <a:xfrm>
                        <a:off x="6735763" y="2300288"/>
                        <a:ext cx="2911475" cy="895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817239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标题 1"/>
          <p:cNvSpPr>
            <a:spLocks noGrp="1"/>
          </p:cNvSpPr>
          <p:nvPr>
            <p:ph type="title"/>
          </p:nvPr>
        </p:nvSpPr>
        <p:spPr/>
        <p:txBody>
          <a:bodyPr/>
          <a:lstStyle/>
          <a:p>
            <a:r>
              <a:rPr lang="en-US" altLang="zh-CN" smtClean="0"/>
              <a:t>Perceptron: property on update</a:t>
            </a:r>
            <a:endParaRPr lang="zh-CN" altLang="en-US" smtClean="0"/>
          </a:p>
        </p:txBody>
      </p:sp>
      <p:sp>
        <p:nvSpPr>
          <p:cNvPr id="11270" name="内容占位符 2"/>
          <p:cNvSpPr>
            <a:spLocks noGrp="1"/>
          </p:cNvSpPr>
          <p:nvPr>
            <p:ph idx="1"/>
          </p:nvPr>
        </p:nvSpPr>
        <p:spPr/>
        <p:txBody>
          <a:bodyPr/>
          <a:lstStyle/>
          <a:p>
            <a:r>
              <a:rPr lang="en-US" altLang="zh-CN" smtClean="0"/>
              <a:t>If we make a mistake on </a:t>
            </a:r>
            <a:r>
              <a:rPr lang="en-US" altLang="zh-CN" i="1" smtClean="0"/>
              <a:t>x</a:t>
            </a:r>
            <a:r>
              <a:rPr lang="en-US" altLang="zh-CN" i="1" baseline="-25000" smtClean="0"/>
              <a:t>i</a:t>
            </a:r>
          </a:p>
          <a:p>
            <a:endParaRPr lang="en-US" altLang="zh-CN" sz="4400" smtClean="0"/>
          </a:p>
          <a:p>
            <a:r>
              <a:rPr lang="en-US" altLang="zh-CN" smtClean="0"/>
              <a:t>After the update, we have</a:t>
            </a:r>
          </a:p>
          <a:p>
            <a:endParaRPr lang="en-US" altLang="zh-CN" sz="2800" smtClean="0"/>
          </a:p>
          <a:p>
            <a:endParaRPr lang="en-US" altLang="zh-CN" sz="2800" smtClean="0"/>
          </a:p>
          <a:p>
            <a:endParaRPr lang="en-US" altLang="zh-CN" sz="2800" smtClean="0"/>
          </a:p>
          <a:p>
            <a:endParaRPr lang="en-US" altLang="zh-CN" sz="2800" smtClean="0"/>
          </a:p>
          <a:p>
            <a:endParaRPr lang="en-US" altLang="zh-CN" sz="2800" smtClean="0"/>
          </a:p>
          <a:p>
            <a:r>
              <a:rPr lang="en-US" altLang="zh-CN" smtClean="0"/>
              <a:t>So that                 increases based on update</a:t>
            </a:r>
            <a:endParaRPr lang="zh-CN" altLang="en-US" smtClean="0"/>
          </a:p>
        </p:txBody>
      </p:sp>
      <p:graphicFrame>
        <p:nvGraphicFramePr>
          <p:cNvPr id="11266" name="内容占位符 3"/>
          <p:cNvGraphicFramePr>
            <a:graphicFrameLocks noChangeAspect="1"/>
          </p:cNvGraphicFramePr>
          <p:nvPr>
            <p:extLst/>
          </p:nvPr>
        </p:nvGraphicFramePr>
        <p:xfrm>
          <a:off x="3673475" y="1947863"/>
          <a:ext cx="2058988" cy="523875"/>
        </p:xfrm>
        <a:graphic>
          <a:graphicData uri="http://schemas.openxmlformats.org/presentationml/2006/ole">
            <mc:AlternateContent xmlns:mc="http://schemas.openxmlformats.org/markup-compatibility/2006">
              <mc:Choice xmlns:v="urn:schemas-microsoft-com:vml" Requires="v">
                <p:oleObj spid="_x0000_s249890" name="Equation" r:id="rId4" imgW="800100" imgH="203200" progId="Equation.DSMT4">
                  <p:embed/>
                </p:oleObj>
              </mc:Choice>
              <mc:Fallback>
                <p:oleObj name="Equation" r:id="rId4" imgW="800100" imgH="203200" progId="Equation.DSMT4">
                  <p:embed/>
                  <p:pic>
                    <p:nvPicPr>
                      <p:cNvPr id="0" name=""/>
                      <p:cNvPicPr>
                        <a:picLocks noChangeAspect="1" noChangeArrowheads="1"/>
                      </p:cNvPicPr>
                      <p:nvPr/>
                    </p:nvPicPr>
                    <p:blipFill>
                      <a:blip r:embed="rId5"/>
                      <a:srcRect/>
                      <a:stretch>
                        <a:fillRect/>
                      </a:stretch>
                    </p:blipFill>
                    <p:spPr bwMode="auto">
                      <a:xfrm>
                        <a:off x="3673475" y="1947863"/>
                        <a:ext cx="2058988" cy="523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1267" name="内容占位符 3"/>
          <p:cNvGraphicFramePr>
            <a:graphicFrameLocks noChangeAspect="1"/>
          </p:cNvGraphicFramePr>
          <p:nvPr>
            <p:extLst/>
          </p:nvPr>
        </p:nvGraphicFramePr>
        <p:xfrm>
          <a:off x="2720975" y="3260725"/>
          <a:ext cx="3962400" cy="2386013"/>
        </p:xfrm>
        <a:graphic>
          <a:graphicData uri="http://schemas.openxmlformats.org/presentationml/2006/ole">
            <mc:AlternateContent xmlns:mc="http://schemas.openxmlformats.org/markup-compatibility/2006">
              <mc:Choice xmlns:v="urn:schemas-microsoft-com:vml" Requires="v">
                <p:oleObj spid="_x0000_s249891" name="Equation" r:id="rId6" imgW="1752600" imgH="1054100" progId="Equation.DSMT4">
                  <p:embed/>
                </p:oleObj>
              </mc:Choice>
              <mc:Fallback>
                <p:oleObj name="Equation" r:id="rId6" imgW="1752600" imgH="1054100" progId="Equation.DSMT4">
                  <p:embed/>
                  <p:pic>
                    <p:nvPicPr>
                      <p:cNvPr id="0" name=""/>
                      <p:cNvPicPr>
                        <a:picLocks noChangeAspect="1" noChangeArrowheads="1"/>
                      </p:cNvPicPr>
                      <p:nvPr/>
                    </p:nvPicPr>
                    <p:blipFill>
                      <a:blip r:embed="rId7"/>
                      <a:srcRect/>
                      <a:stretch>
                        <a:fillRect/>
                      </a:stretch>
                    </p:blipFill>
                    <p:spPr bwMode="auto">
                      <a:xfrm>
                        <a:off x="2720975" y="3260725"/>
                        <a:ext cx="3962400" cy="2386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1268" name="内容占位符 3"/>
          <p:cNvGraphicFramePr>
            <a:graphicFrameLocks noChangeAspect="1"/>
          </p:cNvGraphicFramePr>
          <p:nvPr>
            <p:extLst/>
          </p:nvPr>
        </p:nvGraphicFramePr>
        <p:xfrm>
          <a:off x="2312988" y="5764213"/>
          <a:ext cx="1470025" cy="523875"/>
        </p:xfrm>
        <a:graphic>
          <a:graphicData uri="http://schemas.openxmlformats.org/presentationml/2006/ole">
            <mc:AlternateContent xmlns:mc="http://schemas.openxmlformats.org/markup-compatibility/2006">
              <mc:Choice xmlns:v="urn:schemas-microsoft-com:vml" Requires="v">
                <p:oleObj spid="_x0000_s249892" name="Equation" r:id="rId8" imgW="571500" imgH="203200" progId="Equation.DSMT4">
                  <p:embed/>
                </p:oleObj>
              </mc:Choice>
              <mc:Fallback>
                <p:oleObj name="Equation" r:id="rId8" imgW="571500" imgH="203200" progId="Equation.DSMT4">
                  <p:embed/>
                  <p:pic>
                    <p:nvPicPr>
                      <p:cNvPr id="0" name=""/>
                      <p:cNvPicPr>
                        <a:picLocks noChangeAspect="1" noChangeArrowheads="1"/>
                      </p:cNvPicPr>
                      <p:nvPr/>
                    </p:nvPicPr>
                    <p:blipFill>
                      <a:blip r:embed="rId9"/>
                      <a:srcRect/>
                      <a:stretch>
                        <a:fillRect/>
                      </a:stretch>
                    </p:blipFill>
                    <p:spPr bwMode="auto">
                      <a:xfrm>
                        <a:off x="2312988" y="5764213"/>
                        <a:ext cx="1470025" cy="523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935677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p:cNvPicPr>
            <a:picLocks noChangeAspect="1" noChangeArrowheads="1"/>
          </p:cNvPicPr>
          <p:nvPr/>
        </p:nvPicPr>
        <p:blipFill>
          <a:blip r:embed="rId2" cstate="print"/>
          <a:srcRect/>
          <a:stretch>
            <a:fillRect/>
          </a:stretch>
        </p:blipFill>
        <p:spPr bwMode="auto">
          <a:xfrm>
            <a:off x="488950" y="1085850"/>
            <a:ext cx="8924925" cy="5772150"/>
          </a:xfrm>
          <a:prstGeom prst="rect">
            <a:avLst/>
          </a:prstGeom>
          <a:noFill/>
          <a:ln w="9525" algn="ctr">
            <a:solidFill>
              <a:schemeClr val="tx1"/>
            </a:solidFill>
            <a:miter lim="800000"/>
            <a:headEnd/>
            <a:tailEnd/>
          </a:ln>
        </p:spPr>
      </p:pic>
      <p:sp>
        <p:nvSpPr>
          <p:cNvPr id="43011" name="标题 2"/>
          <p:cNvSpPr>
            <a:spLocks noGrp="1"/>
          </p:cNvSpPr>
          <p:nvPr>
            <p:ph type="title"/>
          </p:nvPr>
        </p:nvSpPr>
        <p:spPr/>
        <p:txBody>
          <a:bodyPr/>
          <a:lstStyle/>
          <a:p>
            <a:r>
              <a:rPr lang="en-US" altLang="zh-CN" smtClean="0"/>
              <a:t>Rosenblatt’s Algorithm</a:t>
            </a:r>
            <a:endParaRPr lang="zh-CN" altLang="en-US" smtClean="0"/>
          </a:p>
        </p:txBody>
      </p:sp>
    </p:spTree>
    <p:extLst>
      <p:ext uri="{BB962C8B-B14F-4D97-AF65-F5344CB8AC3E}">
        <p14:creationId xmlns:p14="http://schemas.microsoft.com/office/powerpoint/2010/main" val="241990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Update by minimizing LMS</a:t>
            </a:r>
            <a:endParaRPr lang="zh-CN" altLang="en-US"/>
          </a:p>
        </p:txBody>
      </p:sp>
      <p:sp>
        <p:nvSpPr>
          <p:cNvPr id="3" name="内容占位符 2"/>
          <p:cNvSpPr>
            <a:spLocks noGrp="1"/>
          </p:cNvSpPr>
          <p:nvPr>
            <p:ph idx="1"/>
          </p:nvPr>
        </p:nvSpPr>
        <p:spPr/>
        <p:txBody>
          <a:bodyPr/>
          <a:lstStyle/>
          <a:p>
            <a:r>
              <a:rPr lang="en-US" altLang="zh-CN" sz="2400" smtClean="0"/>
              <a:t>Still consider minimizing the least squares loss function</a:t>
            </a:r>
          </a:p>
          <a:p>
            <a:endParaRPr lang="en-US" altLang="zh-CN" sz="2400" smtClean="0"/>
          </a:p>
          <a:p>
            <a:endParaRPr lang="en-US" altLang="zh-CN" sz="2400" smtClean="0"/>
          </a:p>
          <a:p>
            <a:endParaRPr lang="en-US" altLang="zh-CN" sz="2400" smtClean="0"/>
          </a:p>
          <a:p>
            <a:r>
              <a:rPr lang="en-US" altLang="zh-CN" sz="2400" smtClean="0"/>
              <a:t>Then we obtain the update rule</a:t>
            </a:r>
            <a:endParaRPr lang="zh-CN" altLang="en-US" sz="2400"/>
          </a:p>
        </p:txBody>
      </p:sp>
      <p:graphicFrame>
        <p:nvGraphicFramePr>
          <p:cNvPr id="145411" name="Object 3"/>
          <p:cNvGraphicFramePr>
            <a:graphicFrameLocks noChangeAspect="1"/>
          </p:cNvGraphicFramePr>
          <p:nvPr/>
        </p:nvGraphicFramePr>
        <p:xfrm>
          <a:off x="3512839" y="1844824"/>
          <a:ext cx="3213079" cy="792088"/>
        </p:xfrm>
        <a:graphic>
          <a:graphicData uri="http://schemas.openxmlformats.org/presentationml/2006/ole">
            <mc:AlternateContent xmlns:mc="http://schemas.openxmlformats.org/markup-compatibility/2006">
              <mc:Choice xmlns:v="urn:schemas-microsoft-com:vml" Requires="v">
                <p:oleObj spid="_x0000_s250903" name="Equation" r:id="rId3" imgW="1752480" imgH="431640" progId="Equation.3">
                  <p:embed/>
                </p:oleObj>
              </mc:Choice>
              <mc:Fallback>
                <p:oleObj name="Equation" r:id="rId3" imgW="17524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839" y="1844824"/>
                        <a:ext cx="3213079" cy="792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48484" name="Object 4"/>
          <p:cNvGraphicFramePr>
            <a:graphicFrameLocks noChangeAspect="1"/>
          </p:cNvGraphicFramePr>
          <p:nvPr/>
        </p:nvGraphicFramePr>
        <p:xfrm>
          <a:off x="3080792" y="3645024"/>
          <a:ext cx="3997602" cy="576064"/>
        </p:xfrm>
        <a:graphic>
          <a:graphicData uri="http://schemas.openxmlformats.org/presentationml/2006/ole">
            <mc:AlternateContent xmlns:mc="http://schemas.openxmlformats.org/markup-compatibility/2006">
              <mc:Choice xmlns:v="urn:schemas-microsoft-com:vml" Requires="v">
                <p:oleObj spid="_x0000_s250904" name="Equation" r:id="rId5" imgW="1676160" imgH="241200" progId="Equation.3">
                  <p:embed/>
                </p:oleObj>
              </mc:Choice>
              <mc:Fallback>
                <p:oleObj name="Equation" r:id="rId5" imgW="167616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792" y="3645024"/>
                        <a:ext cx="3997602" cy="5760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4162156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Classification—</a:t>
            </a:r>
            <a:r>
              <a:rPr lang="en-US" dirty="0" smtClean="0"/>
              <a:t>Logistic Regression</a:t>
            </a:r>
            <a:endParaRPr lang="en-US" dirty="0"/>
          </a:p>
        </p:txBody>
      </p:sp>
    </p:spTree>
    <p:extLst>
      <p:ext uri="{BB962C8B-B14F-4D97-AF65-F5344CB8AC3E}">
        <p14:creationId xmlns:p14="http://schemas.microsoft.com/office/powerpoint/2010/main" val="70947971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417116"/>
          </a:xfrm>
        </p:spPr>
        <p:txBody>
          <a:bodyPr>
            <a:noAutofit/>
          </a:bodyPr>
          <a:lstStyle/>
          <a:p>
            <a:r>
              <a:rPr lang="en-US" altLang="zh-CN" smtClean="0"/>
              <a:t>Logistic </a:t>
            </a:r>
            <a:r>
              <a:rPr lang="en-US" altLang="zh-CN" dirty="0" smtClean="0"/>
              <a:t>Regression</a:t>
            </a:r>
            <a:endParaRPr lang="en-US" altLang="zh-CN" dirty="0"/>
          </a:p>
        </p:txBody>
      </p:sp>
      <p:sp>
        <p:nvSpPr>
          <p:cNvPr id="18" name="Rectangle 3"/>
          <p:cNvSpPr/>
          <p:nvPr/>
        </p:nvSpPr>
        <p:spPr>
          <a:xfrm>
            <a:off x="675653" y="822371"/>
            <a:ext cx="8735047" cy="923330"/>
          </a:xfrm>
          <a:prstGeom prst="rect">
            <a:avLst/>
          </a:prstGeom>
        </p:spPr>
        <p:txBody>
          <a:bodyPr wrap="square">
            <a:spAutoFit/>
          </a:bodyPr>
          <a:lstStyle/>
          <a:p>
            <a:r>
              <a:rPr lang="en-US" smtClean="0"/>
              <a:t>Classification is like the regression problem, except that the values y take on (a small number of) discrete values. Let us first consider the binary case (</a:t>
            </a:r>
            <a:r>
              <a:rPr lang="en-US" smtClean="0">
                <a:solidFill>
                  <a:srgbClr val="0000FF"/>
                </a:solidFill>
              </a:rPr>
              <a:t>binary logistic regression</a:t>
            </a:r>
            <a:r>
              <a:rPr lang="en-US" smtClean="0"/>
              <a:t>):</a:t>
            </a:r>
            <a:endParaRPr lang="en-US" altLang="zh-CN" sz="2400" baseline="30000" dirty="0" smtClean="0">
              <a:solidFill>
                <a:srgbClr val="0000FF"/>
              </a:solidFill>
            </a:endParaRPr>
          </a:p>
        </p:txBody>
      </p:sp>
      <p:pic>
        <p:nvPicPr>
          <p:cNvPr id="14" name="Picture 6" descr="http://upload.wikimedia.org/wikipedia/commons/thumb/8/88/Logistic-curve.svg/320px-Logistic-curv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112" y="2204864"/>
            <a:ext cx="3048000" cy="202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3"/>
          <p:cNvSpPr/>
          <p:nvPr/>
        </p:nvSpPr>
        <p:spPr>
          <a:xfrm>
            <a:off x="667104" y="2420888"/>
            <a:ext cx="5638000" cy="379591"/>
          </a:xfrm>
          <a:prstGeom prst="rect">
            <a:avLst/>
          </a:prstGeom>
        </p:spPr>
        <p:txBody>
          <a:bodyPr wrap="square">
            <a:spAutoFit/>
          </a:bodyPr>
          <a:lstStyle/>
          <a:p>
            <a:r>
              <a:rPr lang="en-US" sz="2800" baseline="30000" dirty="0" smtClean="0">
                <a:solidFill>
                  <a:srgbClr val="FF0000"/>
                </a:solidFill>
              </a:rPr>
              <a:t>How to </a:t>
            </a:r>
            <a:r>
              <a:rPr lang="en-US" sz="2800" baseline="30000" smtClean="0">
                <a:solidFill>
                  <a:srgbClr val="FF0000"/>
                </a:solidFill>
              </a:rPr>
              <a:t>fit </a:t>
            </a:r>
            <a:r>
              <a:rPr lang="en-US" altLang="zh-CN" sz="2800" b="1" baseline="30000" smtClean="0">
                <a:solidFill>
                  <a:srgbClr val="FF0000"/>
                </a:solidFill>
              </a:rPr>
              <a:t>w</a:t>
            </a:r>
            <a:r>
              <a:rPr lang="en-US" altLang="zh-CN" sz="2800" baseline="30000" smtClean="0">
                <a:solidFill>
                  <a:srgbClr val="FF0000"/>
                </a:solidFill>
              </a:rPr>
              <a:t> </a:t>
            </a:r>
            <a:r>
              <a:rPr lang="en-US" altLang="zh-CN" sz="2800" baseline="30000" dirty="0" smtClean="0">
                <a:solidFill>
                  <a:srgbClr val="FF0000"/>
                </a:solidFill>
              </a:rPr>
              <a:t>for </a:t>
            </a:r>
            <a:r>
              <a:rPr lang="en-US" sz="2800" baseline="30000" dirty="0" smtClean="0">
                <a:solidFill>
                  <a:srgbClr val="FF0000"/>
                </a:solidFill>
              </a:rPr>
              <a:t>logistic regression </a:t>
            </a:r>
            <a:r>
              <a:rPr lang="en-US" sz="2800" baseline="30000" smtClean="0">
                <a:solidFill>
                  <a:srgbClr val="FF0000"/>
                </a:solidFill>
              </a:rPr>
              <a:t>model?</a:t>
            </a:r>
          </a:p>
        </p:txBody>
      </p:sp>
      <p:graphicFrame>
        <p:nvGraphicFramePr>
          <p:cNvPr id="143362" name="Object 2"/>
          <p:cNvGraphicFramePr>
            <a:graphicFrameLocks noChangeAspect="1"/>
          </p:cNvGraphicFramePr>
          <p:nvPr>
            <p:extLst>
              <p:ext uri="{D42A27DB-BD31-4B8C-83A1-F6EECF244321}">
                <p14:modId xmlns:p14="http://schemas.microsoft.com/office/powerpoint/2010/main" val="3720352919"/>
              </p:ext>
            </p:extLst>
          </p:nvPr>
        </p:nvGraphicFramePr>
        <p:xfrm>
          <a:off x="2090738" y="1773238"/>
          <a:ext cx="1639887" cy="576262"/>
        </p:xfrm>
        <a:graphic>
          <a:graphicData uri="http://schemas.openxmlformats.org/presentationml/2006/ole">
            <mc:AlternateContent xmlns:mc="http://schemas.openxmlformats.org/markup-compatibility/2006">
              <mc:Choice xmlns:v="urn:schemas-microsoft-com:vml" Requires="v">
                <p:oleObj spid="_x0000_s143895" name="Equation" r:id="rId5" imgW="1155700" imgH="406400" progId="Equation.DSMT4">
                  <p:embed/>
                </p:oleObj>
              </mc:Choice>
              <mc:Fallback>
                <p:oleObj name="Equation" r:id="rId5" imgW="1155700" imgH="406400" progId="Equation.DSMT4">
                  <p:embed/>
                  <p:pic>
                    <p:nvPicPr>
                      <p:cNvPr id="0" name="Picture 2"/>
                      <p:cNvPicPr>
                        <a:picLocks noChangeAspect="1" noChangeArrowheads="1"/>
                      </p:cNvPicPr>
                      <p:nvPr/>
                    </p:nvPicPr>
                    <p:blipFill>
                      <a:blip r:embed="rId6"/>
                      <a:srcRect/>
                      <a:stretch>
                        <a:fillRect/>
                      </a:stretch>
                    </p:blipFill>
                    <p:spPr bwMode="auto">
                      <a:xfrm>
                        <a:off x="2090738" y="1773238"/>
                        <a:ext cx="1639887" cy="576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 name="矩形 18"/>
          <p:cNvSpPr/>
          <p:nvPr/>
        </p:nvSpPr>
        <p:spPr>
          <a:xfrm>
            <a:off x="776536" y="3429000"/>
            <a:ext cx="2448272" cy="3600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smtClean="0">
                <a:solidFill>
                  <a:schemeClr val="tx1"/>
                </a:solidFill>
                <a:latin typeface="Times New Roman" pitchFamily="18" charset="0"/>
                <a:cs typeface="Times New Roman" pitchFamily="18" charset="0"/>
              </a:rPr>
              <a:t>i.e.,</a:t>
            </a:r>
            <a:endParaRPr lang="zh-CN" altLang="en-US" sz="2000">
              <a:solidFill>
                <a:schemeClr val="tx1"/>
              </a:solidFill>
              <a:latin typeface="Times New Roman" pitchFamily="18" charset="0"/>
              <a:cs typeface="Times New Roman" pitchFamily="18" charset="0"/>
            </a:endParaRPr>
          </a:p>
        </p:txBody>
      </p:sp>
      <p:graphicFrame>
        <p:nvGraphicFramePr>
          <p:cNvPr id="143363" name="Object 3"/>
          <p:cNvGraphicFramePr>
            <a:graphicFrameLocks noChangeAspect="1"/>
          </p:cNvGraphicFramePr>
          <p:nvPr>
            <p:extLst>
              <p:ext uri="{D42A27DB-BD31-4B8C-83A1-F6EECF244321}">
                <p14:modId xmlns:p14="http://schemas.microsoft.com/office/powerpoint/2010/main" val="2950831792"/>
              </p:ext>
            </p:extLst>
          </p:nvPr>
        </p:nvGraphicFramePr>
        <p:xfrm>
          <a:off x="1844675" y="2781300"/>
          <a:ext cx="2360613" cy="611188"/>
        </p:xfrm>
        <a:graphic>
          <a:graphicData uri="http://schemas.openxmlformats.org/presentationml/2006/ole">
            <mc:AlternateContent xmlns:mc="http://schemas.openxmlformats.org/markup-compatibility/2006">
              <mc:Choice xmlns:v="urn:schemas-microsoft-com:vml" Requires="v">
                <p:oleObj spid="_x0000_s143896" name="Equation" r:id="rId7" imgW="1663700" imgH="431800" progId="Equation.DSMT4">
                  <p:embed/>
                </p:oleObj>
              </mc:Choice>
              <mc:Fallback>
                <p:oleObj name="Equation" r:id="rId7" imgW="1663700" imgH="431800" progId="Equation.DSMT4">
                  <p:embed/>
                  <p:pic>
                    <p:nvPicPr>
                      <p:cNvPr id="0" name="Picture 3"/>
                      <p:cNvPicPr>
                        <a:picLocks noChangeAspect="1" noChangeArrowheads="1"/>
                      </p:cNvPicPr>
                      <p:nvPr/>
                    </p:nvPicPr>
                    <p:blipFill>
                      <a:blip r:embed="rId8"/>
                      <a:srcRect/>
                      <a:stretch>
                        <a:fillRect/>
                      </a:stretch>
                    </p:blipFill>
                    <p:spPr bwMode="auto">
                      <a:xfrm>
                        <a:off x="1844675" y="2781300"/>
                        <a:ext cx="2360613" cy="611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1" name="矩形 20"/>
          <p:cNvSpPr/>
          <p:nvPr/>
        </p:nvSpPr>
        <p:spPr>
          <a:xfrm>
            <a:off x="6393160" y="1556792"/>
            <a:ext cx="1800200" cy="57606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smtClean="0">
                <a:solidFill>
                  <a:srgbClr val="0000FF"/>
                </a:solidFill>
                <a:latin typeface="Times New Roman" pitchFamily="18" charset="0"/>
                <a:cs typeface="Times New Roman" pitchFamily="18" charset="0"/>
              </a:rPr>
              <a:t>Logistic or sigmoid function</a:t>
            </a:r>
            <a:endParaRPr lang="zh-CN" altLang="en-US" sz="1400">
              <a:solidFill>
                <a:srgbClr val="0000FF"/>
              </a:solidFill>
              <a:latin typeface="Times New Roman" pitchFamily="18" charset="0"/>
              <a:cs typeface="Times New Roman" pitchFamily="18" charset="0"/>
            </a:endParaRPr>
          </a:p>
        </p:txBody>
      </p:sp>
      <p:graphicFrame>
        <p:nvGraphicFramePr>
          <p:cNvPr id="143364" name="Object 4"/>
          <p:cNvGraphicFramePr>
            <a:graphicFrameLocks noChangeAspect="1"/>
          </p:cNvGraphicFramePr>
          <p:nvPr>
            <p:extLst>
              <p:ext uri="{D42A27DB-BD31-4B8C-83A1-F6EECF244321}">
                <p14:modId xmlns:p14="http://schemas.microsoft.com/office/powerpoint/2010/main" val="4014825447"/>
              </p:ext>
            </p:extLst>
          </p:nvPr>
        </p:nvGraphicFramePr>
        <p:xfrm>
          <a:off x="1531938" y="3859213"/>
          <a:ext cx="3063875" cy="323850"/>
        </p:xfrm>
        <a:graphic>
          <a:graphicData uri="http://schemas.openxmlformats.org/presentationml/2006/ole">
            <mc:AlternateContent xmlns:mc="http://schemas.openxmlformats.org/markup-compatibility/2006">
              <mc:Choice xmlns:v="urn:schemas-microsoft-com:vml" Requires="v">
                <p:oleObj spid="_x0000_s143897" name="Equation" r:id="rId9" imgW="2159000" imgH="228600" progId="Equation.DSMT4">
                  <p:embed/>
                </p:oleObj>
              </mc:Choice>
              <mc:Fallback>
                <p:oleObj name="Equation" r:id="rId9" imgW="2159000" imgH="228600" progId="Equation.DSMT4">
                  <p:embed/>
                  <p:pic>
                    <p:nvPicPr>
                      <p:cNvPr id="0" name="Picture 4"/>
                      <p:cNvPicPr>
                        <a:picLocks noChangeAspect="1" noChangeArrowheads="1"/>
                      </p:cNvPicPr>
                      <p:nvPr/>
                    </p:nvPicPr>
                    <p:blipFill>
                      <a:blip r:embed="rId10"/>
                      <a:srcRect/>
                      <a:stretch>
                        <a:fillRect/>
                      </a:stretch>
                    </p:blipFill>
                    <p:spPr bwMode="auto">
                      <a:xfrm>
                        <a:off x="1531938" y="3859213"/>
                        <a:ext cx="3063875"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矩形 23"/>
          <p:cNvSpPr/>
          <p:nvPr/>
        </p:nvSpPr>
        <p:spPr>
          <a:xfrm>
            <a:off x="776536" y="4293096"/>
            <a:ext cx="4752528" cy="3600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smtClean="0">
                <a:solidFill>
                  <a:schemeClr val="tx1"/>
                </a:solidFill>
                <a:latin typeface="Times New Roman" pitchFamily="18" charset="0"/>
                <a:cs typeface="Times New Roman" pitchFamily="18" charset="0"/>
              </a:rPr>
              <a:t>Then we can obtain the log likelihood</a:t>
            </a:r>
            <a:endParaRPr lang="zh-CN" altLang="en-US" sz="2000">
              <a:solidFill>
                <a:schemeClr val="tx1"/>
              </a:solidFill>
              <a:latin typeface="Times New Roman" pitchFamily="18" charset="0"/>
              <a:cs typeface="Times New Roman" pitchFamily="18" charset="0"/>
            </a:endParaRPr>
          </a:p>
        </p:txBody>
      </p:sp>
      <p:graphicFrame>
        <p:nvGraphicFramePr>
          <p:cNvPr id="143365" name="Object 5"/>
          <p:cNvGraphicFramePr>
            <a:graphicFrameLocks noChangeAspect="1"/>
          </p:cNvGraphicFramePr>
          <p:nvPr>
            <p:extLst>
              <p:ext uri="{D42A27DB-BD31-4B8C-83A1-F6EECF244321}">
                <p14:modId xmlns:p14="http://schemas.microsoft.com/office/powerpoint/2010/main" val="4076476937"/>
              </p:ext>
            </p:extLst>
          </p:nvPr>
        </p:nvGraphicFramePr>
        <p:xfrm>
          <a:off x="1519238" y="4724400"/>
          <a:ext cx="3557587" cy="1743075"/>
        </p:xfrm>
        <a:graphic>
          <a:graphicData uri="http://schemas.openxmlformats.org/presentationml/2006/ole">
            <mc:AlternateContent xmlns:mc="http://schemas.openxmlformats.org/markup-compatibility/2006">
              <mc:Choice xmlns:v="urn:schemas-microsoft-com:vml" Requires="v">
                <p:oleObj spid="_x0000_s143898" name="Equation" r:id="rId11" imgW="3162300" imgH="1549400" progId="Equation.DSMT4">
                  <p:embed/>
                </p:oleObj>
              </mc:Choice>
              <mc:Fallback>
                <p:oleObj name="Equation" r:id="rId11" imgW="3162300" imgH="1549400" progId="Equation.DSMT4">
                  <p:embed/>
                  <p:pic>
                    <p:nvPicPr>
                      <p:cNvPr id="0" name="Picture 5"/>
                      <p:cNvPicPr>
                        <a:picLocks noChangeAspect="1" noChangeArrowheads="1"/>
                      </p:cNvPicPr>
                      <p:nvPr/>
                    </p:nvPicPr>
                    <p:blipFill>
                      <a:blip r:embed="rId12"/>
                      <a:srcRect/>
                      <a:stretch>
                        <a:fillRect/>
                      </a:stretch>
                    </p:blipFill>
                    <p:spPr bwMode="auto">
                      <a:xfrm>
                        <a:off x="1519238" y="4724400"/>
                        <a:ext cx="3557587" cy="174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3366" name="Object 6"/>
          <p:cNvGraphicFramePr>
            <a:graphicFrameLocks noChangeAspect="1"/>
          </p:cNvGraphicFramePr>
          <p:nvPr/>
        </p:nvGraphicFramePr>
        <p:xfrm>
          <a:off x="5097463" y="1484784"/>
          <a:ext cx="1244600" cy="558800"/>
        </p:xfrm>
        <a:graphic>
          <a:graphicData uri="http://schemas.openxmlformats.org/presentationml/2006/ole">
            <mc:AlternateContent xmlns:mc="http://schemas.openxmlformats.org/markup-compatibility/2006">
              <mc:Choice xmlns:v="urn:schemas-microsoft-com:vml" Requires="v">
                <p:oleObj spid="_x0000_s143899" name="Equation" r:id="rId13" imgW="876240" imgH="393480" progId="Equation.3">
                  <p:embed/>
                </p:oleObj>
              </mc:Choice>
              <mc:Fallback>
                <p:oleObj name="Equation" r:id="rId13" imgW="876240" imgH="39348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7463" y="1484784"/>
                        <a:ext cx="1244600" cy="55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27" name="直接箭头连接符 26"/>
          <p:cNvCxnSpPr/>
          <p:nvPr/>
        </p:nvCxnSpPr>
        <p:spPr>
          <a:xfrm flipH="1">
            <a:off x="3800872" y="1772816"/>
            <a:ext cx="1224136" cy="28803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7500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417116"/>
          </a:xfrm>
        </p:spPr>
        <p:txBody>
          <a:bodyPr>
            <a:noAutofit/>
          </a:bodyPr>
          <a:lstStyle/>
          <a:p>
            <a:r>
              <a:rPr lang="en-US" altLang="zh-CN" dirty="0" smtClean="0"/>
              <a:t>Maximum Likelihood Estimation</a:t>
            </a:r>
            <a:endParaRPr lang="en-US" altLang="zh-CN" dirty="0"/>
          </a:p>
        </p:txBody>
      </p:sp>
      <p:sp>
        <p:nvSpPr>
          <p:cNvPr id="26" name="Rectangle 3"/>
          <p:cNvSpPr/>
          <p:nvPr/>
        </p:nvSpPr>
        <p:spPr>
          <a:xfrm>
            <a:off x="776536" y="5661248"/>
            <a:ext cx="8735047" cy="543738"/>
          </a:xfrm>
          <a:prstGeom prst="rect">
            <a:avLst/>
          </a:prstGeom>
        </p:spPr>
        <p:txBody>
          <a:bodyPr wrap="square">
            <a:spAutoFit/>
          </a:bodyPr>
          <a:lstStyle/>
          <a:p>
            <a:r>
              <a:rPr lang="en-US" altLang="zh-CN" sz="2200" baseline="30000" dirty="0" smtClean="0">
                <a:solidFill>
                  <a:srgbClr val="FF0000"/>
                </a:solidFill>
              </a:rPr>
              <a:t>The update rule looks </a:t>
            </a:r>
            <a:r>
              <a:rPr lang="en-US" altLang="zh-CN" sz="2200" baseline="30000" dirty="0">
                <a:solidFill>
                  <a:srgbClr val="FF0000"/>
                </a:solidFill>
              </a:rPr>
              <a:t>identical </a:t>
            </a:r>
            <a:r>
              <a:rPr lang="en-US" altLang="zh-CN" sz="2200" baseline="30000" dirty="0" smtClean="0">
                <a:solidFill>
                  <a:srgbClr val="FF0000"/>
                </a:solidFill>
              </a:rPr>
              <a:t>with </a:t>
            </a:r>
            <a:r>
              <a:rPr lang="en-US" altLang="zh-CN" sz="2200" baseline="30000" dirty="0">
                <a:solidFill>
                  <a:srgbClr val="FF0000"/>
                </a:solidFill>
              </a:rPr>
              <a:t>LMS, but not the same, </a:t>
            </a:r>
            <a:r>
              <a:rPr lang="en-US" altLang="zh-CN" sz="2200" baseline="30000">
                <a:solidFill>
                  <a:srgbClr val="FF0000"/>
                </a:solidFill>
              </a:rPr>
              <a:t>because </a:t>
            </a:r>
            <a:r>
              <a:rPr lang="en-US" altLang="zh-CN" sz="2200" i="1" baseline="30000" smtClean="0">
                <a:solidFill>
                  <a:srgbClr val="FF0000"/>
                </a:solidFill>
                <a:latin typeface="Times New Roman" pitchFamily="18" charset="0"/>
                <a:cs typeface="Times New Roman" pitchFamily="18" charset="0"/>
              </a:rPr>
              <a:t>f</a:t>
            </a:r>
            <a:r>
              <a:rPr lang="en-US" altLang="zh-CN" sz="2200" baseline="30000" smtClean="0">
                <a:solidFill>
                  <a:srgbClr val="FF0000"/>
                </a:solidFill>
                <a:latin typeface="Times New Roman" pitchFamily="18" charset="0"/>
                <a:cs typeface="Times New Roman" pitchFamily="18" charset="0"/>
              </a:rPr>
              <a:t>(</a:t>
            </a:r>
            <a:r>
              <a:rPr lang="en-US" altLang="zh-CN" sz="2200" i="1" baseline="30000" smtClean="0">
                <a:solidFill>
                  <a:srgbClr val="FF0000"/>
                </a:solidFill>
                <a:latin typeface="Times New Roman" pitchFamily="18" charset="0"/>
                <a:cs typeface="Times New Roman" pitchFamily="18" charset="0"/>
              </a:rPr>
              <a:t>x</a:t>
            </a:r>
            <a:r>
              <a:rPr lang="en-US" altLang="zh-CN" sz="2200" baseline="30000" smtClean="0">
                <a:solidFill>
                  <a:srgbClr val="FF0000"/>
                </a:solidFill>
                <a:latin typeface="Times New Roman" pitchFamily="18" charset="0"/>
                <a:cs typeface="Times New Roman" pitchFamily="18" charset="0"/>
              </a:rPr>
              <a:t>, </a:t>
            </a:r>
            <a:r>
              <a:rPr lang="en-US" altLang="zh-CN" sz="2200" b="1" baseline="30000" smtClean="0">
                <a:solidFill>
                  <a:srgbClr val="FF0000"/>
                </a:solidFill>
                <a:latin typeface="Times New Roman" pitchFamily="18" charset="0"/>
                <a:cs typeface="Times New Roman" pitchFamily="18" charset="0"/>
              </a:rPr>
              <a:t>w</a:t>
            </a:r>
            <a:r>
              <a:rPr lang="en-US" altLang="zh-CN" sz="2200" baseline="30000" smtClean="0">
                <a:solidFill>
                  <a:srgbClr val="FF0000"/>
                </a:solidFill>
                <a:latin typeface="Times New Roman" pitchFamily="18" charset="0"/>
                <a:cs typeface="Times New Roman" pitchFamily="18" charset="0"/>
              </a:rPr>
              <a:t>)</a:t>
            </a:r>
            <a:r>
              <a:rPr lang="en-US" altLang="zh-CN" sz="2200" baseline="30000" smtClean="0">
                <a:solidFill>
                  <a:srgbClr val="FF0000"/>
                </a:solidFill>
              </a:rPr>
              <a:t>  </a:t>
            </a:r>
            <a:r>
              <a:rPr lang="en-US" altLang="zh-CN" sz="2200" baseline="30000" dirty="0">
                <a:solidFill>
                  <a:srgbClr val="FF0000"/>
                </a:solidFill>
              </a:rPr>
              <a:t>is now defined as a non-linear function.</a:t>
            </a:r>
          </a:p>
        </p:txBody>
      </p:sp>
      <p:graphicFrame>
        <p:nvGraphicFramePr>
          <p:cNvPr id="144386" name="Object 2"/>
          <p:cNvGraphicFramePr>
            <a:graphicFrameLocks noChangeAspect="1"/>
          </p:cNvGraphicFramePr>
          <p:nvPr>
            <p:extLst>
              <p:ext uri="{D42A27DB-BD31-4B8C-83A1-F6EECF244321}">
                <p14:modId xmlns:p14="http://schemas.microsoft.com/office/powerpoint/2010/main" val="3377963615"/>
              </p:ext>
            </p:extLst>
          </p:nvPr>
        </p:nvGraphicFramePr>
        <p:xfrm>
          <a:off x="938213" y="1806575"/>
          <a:ext cx="5489575" cy="1846263"/>
        </p:xfrm>
        <a:graphic>
          <a:graphicData uri="http://schemas.openxmlformats.org/presentationml/2006/ole">
            <mc:AlternateContent xmlns:mc="http://schemas.openxmlformats.org/markup-compatibility/2006">
              <mc:Choice xmlns:v="urn:schemas-microsoft-com:vml" Requires="v">
                <p:oleObj spid="_x0000_s144711" name="Equation" r:id="rId3" imgW="4495800" imgH="1511300" progId="Equation.DSMT4">
                  <p:embed/>
                </p:oleObj>
              </mc:Choice>
              <mc:Fallback>
                <p:oleObj name="Equation" r:id="rId3" imgW="4495800" imgH="1511300" progId="Equation.DSMT4">
                  <p:embed/>
                  <p:pic>
                    <p:nvPicPr>
                      <p:cNvPr id="0" name="Picture 2"/>
                      <p:cNvPicPr>
                        <a:picLocks noChangeAspect="1" noChangeArrowheads="1"/>
                      </p:cNvPicPr>
                      <p:nvPr/>
                    </p:nvPicPr>
                    <p:blipFill>
                      <a:blip r:embed="rId4"/>
                      <a:srcRect/>
                      <a:stretch>
                        <a:fillRect/>
                      </a:stretch>
                    </p:blipFill>
                    <p:spPr bwMode="auto">
                      <a:xfrm>
                        <a:off x="938213" y="1806575"/>
                        <a:ext cx="5489575" cy="1846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4387" name="Object 3"/>
          <p:cNvGraphicFramePr>
            <a:graphicFrameLocks noChangeAspect="1"/>
          </p:cNvGraphicFramePr>
          <p:nvPr/>
        </p:nvGraphicFramePr>
        <p:xfrm>
          <a:off x="7113240" y="1311027"/>
          <a:ext cx="1901204" cy="1567209"/>
        </p:xfrm>
        <a:graphic>
          <a:graphicData uri="http://schemas.openxmlformats.org/presentationml/2006/ole">
            <mc:AlternateContent xmlns:mc="http://schemas.openxmlformats.org/markup-compatibility/2006">
              <mc:Choice xmlns:v="urn:schemas-microsoft-com:vml" Requires="v">
                <p:oleObj spid="_x0000_s144712" name="Equation" r:id="rId5" imgW="1879560" imgH="1549080" progId="Equation.3">
                  <p:embed/>
                </p:oleObj>
              </mc:Choice>
              <mc:Fallback>
                <p:oleObj name="Equation" r:id="rId5" imgW="1879560" imgH="15490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240" y="1311027"/>
                        <a:ext cx="1901204" cy="156720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15" name="直接箭头连接符 14"/>
          <p:cNvCxnSpPr/>
          <p:nvPr/>
        </p:nvCxnSpPr>
        <p:spPr>
          <a:xfrm flipH="1">
            <a:off x="5313040" y="2103115"/>
            <a:ext cx="1800200" cy="29741"/>
          </a:xfrm>
          <a:prstGeom prst="straightConnector1">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01072" y="1772816"/>
            <a:ext cx="1440160" cy="4320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smtClean="0">
                <a:solidFill>
                  <a:srgbClr val="0000FF"/>
                </a:solidFill>
                <a:latin typeface="Times New Roman" pitchFamily="18" charset="0"/>
                <a:cs typeface="Times New Roman" pitchFamily="18" charset="0"/>
              </a:rPr>
              <a:t>This is because</a:t>
            </a:r>
            <a:endParaRPr lang="zh-CN" altLang="en-US" sz="1400">
              <a:solidFill>
                <a:srgbClr val="0000FF"/>
              </a:solidFill>
              <a:latin typeface="Times New Roman" pitchFamily="18" charset="0"/>
              <a:cs typeface="Times New Roman" pitchFamily="18" charset="0"/>
            </a:endParaRPr>
          </a:p>
        </p:txBody>
      </p:sp>
      <p:sp>
        <p:nvSpPr>
          <p:cNvPr id="22" name="矩形 21"/>
          <p:cNvSpPr/>
          <p:nvPr/>
        </p:nvSpPr>
        <p:spPr>
          <a:xfrm>
            <a:off x="776536" y="1052736"/>
            <a:ext cx="5616624" cy="4320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mtClean="0">
                <a:solidFill>
                  <a:schemeClr val="tx1"/>
                </a:solidFill>
                <a:latin typeface="Times New Roman" pitchFamily="18" charset="0"/>
                <a:cs typeface="Times New Roman" pitchFamily="18" charset="0"/>
              </a:rPr>
              <a:t>We could learn </a:t>
            </a:r>
            <a:r>
              <a:rPr lang="en-US" altLang="zh-CN" b="1" smtClean="0">
                <a:solidFill>
                  <a:schemeClr val="tx1"/>
                </a:solidFill>
                <a:latin typeface="Times New Roman" pitchFamily="18" charset="0"/>
                <a:cs typeface="Times New Roman" pitchFamily="18" charset="0"/>
              </a:rPr>
              <a:t>w</a:t>
            </a:r>
            <a:r>
              <a:rPr lang="en-US" altLang="zh-CN" smtClean="0">
                <a:solidFill>
                  <a:schemeClr val="tx1"/>
                </a:solidFill>
                <a:latin typeface="Times New Roman" pitchFamily="18" charset="0"/>
                <a:cs typeface="Times New Roman" pitchFamily="18" charset="0"/>
              </a:rPr>
              <a:t> by maximizing the log likelihood using gradient ascent </a:t>
            </a:r>
            <a:endParaRPr lang="zh-CN" altLang="en-US">
              <a:solidFill>
                <a:schemeClr val="tx1"/>
              </a:solidFill>
              <a:latin typeface="Times New Roman" pitchFamily="18" charset="0"/>
              <a:cs typeface="Times New Roman" pitchFamily="18" charset="0"/>
            </a:endParaRPr>
          </a:p>
        </p:txBody>
      </p:sp>
      <p:sp>
        <p:nvSpPr>
          <p:cNvPr id="23" name="矩形 22"/>
          <p:cNvSpPr/>
          <p:nvPr/>
        </p:nvSpPr>
        <p:spPr>
          <a:xfrm>
            <a:off x="848544" y="4005064"/>
            <a:ext cx="5616624" cy="4320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mtClean="0">
                <a:solidFill>
                  <a:schemeClr val="tx1"/>
                </a:solidFill>
                <a:latin typeface="Times New Roman" pitchFamily="18" charset="0"/>
                <a:cs typeface="Times New Roman" pitchFamily="18" charset="0"/>
              </a:rPr>
              <a:t>Hence, the update rule is</a:t>
            </a:r>
            <a:endParaRPr lang="zh-CN" altLang="en-US">
              <a:solidFill>
                <a:schemeClr val="tx1"/>
              </a:solidFill>
              <a:latin typeface="Times New Roman" pitchFamily="18" charset="0"/>
              <a:cs typeface="Times New Roman" pitchFamily="18" charset="0"/>
            </a:endParaRPr>
          </a:p>
        </p:txBody>
      </p:sp>
      <p:graphicFrame>
        <p:nvGraphicFramePr>
          <p:cNvPr id="144388" name="Object 4"/>
          <p:cNvGraphicFramePr>
            <a:graphicFrameLocks noChangeAspect="1"/>
          </p:cNvGraphicFramePr>
          <p:nvPr>
            <p:extLst>
              <p:ext uri="{D42A27DB-BD31-4B8C-83A1-F6EECF244321}">
                <p14:modId xmlns:p14="http://schemas.microsoft.com/office/powerpoint/2010/main" val="2693360299"/>
              </p:ext>
            </p:extLst>
          </p:nvPr>
        </p:nvGraphicFramePr>
        <p:xfrm>
          <a:off x="2960688" y="4687888"/>
          <a:ext cx="3046412" cy="374650"/>
        </p:xfrm>
        <a:graphic>
          <a:graphicData uri="http://schemas.openxmlformats.org/presentationml/2006/ole">
            <mc:AlternateContent xmlns:mc="http://schemas.openxmlformats.org/markup-compatibility/2006">
              <mc:Choice xmlns:v="urn:schemas-microsoft-com:vml" Requires="v">
                <p:oleObj spid="_x0000_s144713" name="Equation" r:id="rId7" imgW="1651000" imgH="203200" progId="Equation.DSMT4">
                  <p:embed/>
                </p:oleObj>
              </mc:Choice>
              <mc:Fallback>
                <p:oleObj name="Equation" r:id="rId7" imgW="1651000" imgH="203200" progId="Equation.DSMT4">
                  <p:embed/>
                  <p:pic>
                    <p:nvPicPr>
                      <p:cNvPr id="0" name="Picture 4"/>
                      <p:cNvPicPr>
                        <a:picLocks noChangeAspect="1" noChangeArrowheads="1"/>
                      </p:cNvPicPr>
                      <p:nvPr/>
                    </p:nvPicPr>
                    <p:blipFill>
                      <a:blip r:embed="rId8"/>
                      <a:srcRect/>
                      <a:stretch>
                        <a:fillRect/>
                      </a:stretch>
                    </p:blipFill>
                    <p:spPr bwMode="auto">
                      <a:xfrm>
                        <a:off x="2960688" y="4687888"/>
                        <a:ext cx="3046412" cy="374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96196064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Classification—Bayesian </a:t>
            </a:r>
            <a:r>
              <a:rPr lang="en-US" dirty="0" smtClean="0"/>
              <a:t>Classification</a:t>
            </a:r>
            <a:endParaRPr lang="en-US" dirty="0"/>
          </a:p>
        </p:txBody>
      </p:sp>
    </p:spTree>
    <p:extLst>
      <p:ext uri="{BB962C8B-B14F-4D97-AF65-F5344CB8AC3E}">
        <p14:creationId xmlns:p14="http://schemas.microsoft.com/office/powerpoint/2010/main" val="90315001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1933575" y="381000"/>
            <a:ext cx="5073650" cy="609600"/>
          </a:xfrm>
        </p:spPr>
        <p:txBody>
          <a:bodyPr/>
          <a:lstStyle/>
          <a:p>
            <a:r>
              <a:rPr lang="en-US" altLang="zh-CN" smtClean="0"/>
              <a:t>Bayesian Theorem</a:t>
            </a:r>
          </a:p>
        </p:txBody>
      </p:sp>
      <p:sp>
        <p:nvSpPr>
          <p:cNvPr id="5125" name="Rectangle 3"/>
          <p:cNvSpPr>
            <a:spLocks noGrp="1" noChangeArrowheads="1"/>
          </p:cNvSpPr>
          <p:nvPr>
            <p:ph type="body" idx="1"/>
          </p:nvPr>
        </p:nvSpPr>
        <p:spPr>
          <a:xfrm>
            <a:off x="330200" y="1447800"/>
            <a:ext cx="9163050" cy="5029200"/>
          </a:xfrm>
        </p:spPr>
        <p:txBody>
          <a:bodyPr/>
          <a:lstStyle/>
          <a:p>
            <a:r>
              <a:rPr lang="en-US" altLang="zh-CN" sz="2400" smtClean="0"/>
              <a:t>Given training data</a:t>
            </a:r>
            <a:r>
              <a:rPr lang="en-US" altLang="zh-CN" sz="2400" i="1" smtClean="0"/>
              <a:t> </a:t>
            </a:r>
            <a:r>
              <a:rPr lang="en-US" altLang="zh-CN" sz="2400" smtClean="0"/>
              <a:t>X</a:t>
            </a:r>
            <a:r>
              <a:rPr lang="en-US" altLang="zh-CN" sz="2400" i="1" smtClean="0"/>
              <a:t>, posteriori probability of a hypothesis </a:t>
            </a:r>
            <a:r>
              <a:rPr lang="en-US" altLang="zh-CN" sz="2400" smtClean="0"/>
              <a:t>Y</a:t>
            </a:r>
            <a:r>
              <a:rPr lang="en-US" altLang="zh-CN" sz="2400" i="1" smtClean="0"/>
              <a:t>, </a:t>
            </a:r>
            <a:r>
              <a:rPr lang="en-US" altLang="zh-CN" sz="2400" smtClean="0"/>
              <a:t>P(Y|X)</a:t>
            </a:r>
            <a:r>
              <a:rPr lang="en-US" altLang="zh-CN" sz="2400" i="1" smtClean="0"/>
              <a:t> </a:t>
            </a:r>
            <a:r>
              <a:rPr lang="en-US" altLang="zh-CN" sz="2400" smtClean="0"/>
              <a:t>follows the Bayes theorem</a:t>
            </a:r>
          </a:p>
          <a:p>
            <a:pPr>
              <a:buFont typeface="Wingdings" pitchFamily="2" charset="2"/>
              <a:buNone/>
            </a:pPr>
            <a:r>
              <a:rPr lang="en-US" altLang="zh-CN" sz="2400" smtClean="0"/>
              <a:t>			</a:t>
            </a:r>
          </a:p>
          <a:p>
            <a:endParaRPr lang="en-US" altLang="zh-CN" sz="2400" smtClean="0"/>
          </a:p>
          <a:p>
            <a:r>
              <a:rPr lang="en-US" altLang="zh-CN" sz="2400" smtClean="0"/>
              <a:t>Informally, this can be written as </a:t>
            </a:r>
          </a:p>
          <a:p>
            <a:pPr lvl="1">
              <a:buFont typeface="Wingdings" pitchFamily="2" charset="2"/>
              <a:buNone/>
            </a:pPr>
            <a:r>
              <a:rPr lang="en-US" altLang="zh-CN" sz="2400" smtClean="0"/>
              <a:t>		posteriori = likelihood x prior / evidence</a:t>
            </a:r>
          </a:p>
          <a:p>
            <a:r>
              <a:rPr lang="en-US" altLang="zh-CN" sz="2400" smtClean="0"/>
              <a:t>MAP (maximum posteriori) hypothesis</a:t>
            </a:r>
          </a:p>
          <a:p>
            <a:endParaRPr lang="en-US" altLang="zh-CN" sz="2400" smtClean="0"/>
          </a:p>
          <a:p>
            <a:endParaRPr lang="en-US" altLang="zh-CN" sz="2400" smtClean="0"/>
          </a:p>
          <a:p>
            <a:r>
              <a:rPr lang="en-US" altLang="zh-CN" sz="2400" smtClean="0"/>
              <a:t>Practical difficulty: require initial knowledge of many probabilities, significant computational cost</a:t>
            </a:r>
          </a:p>
        </p:txBody>
      </p:sp>
      <p:graphicFrame>
        <p:nvGraphicFramePr>
          <p:cNvPr id="5122" name="Object 2"/>
          <p:cNvGraphicFramePr>
            <a:graphicFrameLocks noChangeAspect="1"/>
          </p:cNvGraphicFramePr>
          <p:nvPr/>
        </p:nvGraphicFramePr>
        <p:xfrm>
          <a:off x="2882900" y="2362200"/>
          <a:ext cx="3643313" cy="709613"/>
        </p:xfrm>
        <a:graphic>
          <a:graphicData uri="http://schemas.openxmlformats.org/presentationml/2006/ole">
            <mc:AlternateContent xmlns:mc="http://schemas.openxmlformats.org/markup-compatibility/2006">
              <mc:Choice xmlns:v="urn:schemas-microsoft-com:vml" Requires="v">
                <p:oleObj spid="_x0000_s184543" name="Equation" r:id="rId4" imgW="2311200" imgH="558720" progId="Equation.3">
                  <p:embed/>
                </p:oleObj>
              </mc:Choice>
              <mc:Fallback>
                <p:oleObj name="Equation" r:id="rId4" imgW="2311200" imgH="55872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2900" y="2362200"/>
                        <a:ext cx="3643313" cy="7096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1685925" y="4545013"/>
          <a:ext cx="7196138" cy="777875"/>
        </p:xfrm>
        <a:graphic>
          <a:graphicData uri="http://schemas.openxmlformats.org/presentationml/2006/ole">
            <mc:AlternateContent xmlns:mc="http://schemas.openxmlformats.org/markup-compatibility/2006">
              <mc:Choice xmlns:v="urn:schemas-microsoft-com:vml" Requires="v">
                <p:oleObj spid="_x0000_s184544" name="Equation" r:id="rId6" imgW="4698720" imgH="533160" progId="Equation.3">
                  <p:embed/>
                </p:oleObj>
              </mc:Choice>
              <mc:Fallback>
                <p:oleObj name="Equation" r:id="rId6" imgW="4698720" imgH="53316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5925" y="4545013"/>
                        <a:ext cx="7196138" cy="777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标题 1"/>
          <p:cNvSpPr>
            <a:spLocks noGrp="1"/>
          </p:cNvSpPr>
          <p:nvPr>
            <p:ph type="title"/>
          </p:nvPr>
        </p:nvSpPr>
        <p:spPr>
          <a:xfrm>
            <a:off x="495300" y="164575"/>
            <a:ext cx="8915400" cy="744145"/>
          </a:xfrm>
        </p:spPr>
        <p:txBody>
          <a:bodyPr>
            <a:noAutofit/>
          </a:bodyPr>
          <a:lstStyle/>
          <a:p>
            <a:r>
              <a:rPr lang="en-US" altLang="zh-CN" dirty="0">
                <a:solidFill>
                  <a:schemeClr val="tx1"/>
                </a:solidFill>
                <a:latin typeface="Arial" charset="0"/>
                <a:ea typeface="宋体" charset="0"/>
              </a:rPr>
              <a:t>K-Nearest Neighbor Learning</a:t>
            </a:r>
            <a:endParaRPr lang="zh-CN" altLang="en-US" dirty="0">
              <a:solidFill>
                <a:schemeClr val="tx1"/>
              </a:solidFill>
              <a:latin typeface="Arial" charset="0"/>
              <a:ea typeface="宋体" charset="0"/>
            </a:endParaRPr>
          </a:p>
        </p:txBody>
      </p:sp>
      <p:sp>
        <p:nvSpPr>
          <p:cNvPr id="23556" name="内容占位符 2"/>
          <p:cNvSpPr>
            <a:spLocks noGrp="1"/>
          </p:cNvSpPr>
          <p:nvPr>
            <p:ph idx="1"/>
          </p:nvPr>
        </p:nvSpPr>
        <p:spPr>
          <a:xfrm>
            <a:off x="495300" y="2348880"/>
            <a:ext cx="9537017" cy="4327631"/>
          </a:xfrm>
        </p:spPr>
        <p:txBody>
          <a:bodyPr>
            <a:normAutofit/>
          </a:bodyPr>
          <a:lstStyle/>
          <a:p>
            <a:r>
              <a:rPr lang="en-US" altLang="zh-CN" sz="2000" smtClean="0"/>
              <a:t>Given a training set </a:t>
            </a:r>
            <a:r>
              <a:rPr lang="en-US" altLang="zh-CN" sz="2000" i="1" smtClean="0"/>
              <a:t>S</a:t>
            </a:r>
            <a:r>
              <a:rPr lang="en-US" altLang="zh-CN" sz="2000" smtClean="0"/>
              <a:t>={(</a:t>
            </a:r>
            <a:r>
              <a:rPr lang="en-US" altLang="zh-CN" sz="2000" i="1" smtClean="0"/>
              <a:t>x</a:t>
            </a:r>
            <a:r>
              <a:rPr lang="en-US" altLang="zh-CN" sz="2000" baseline="-25000" smtClean="0"/>
              <a:t>1</a:t>
            </a:r>
            <a:r>
              <a:rPr lang="en-US" altLang="zh-CN" sz="2000" smtClean="0"/>
              <a:t>, </a:t>
            </a:r>
            <a:r>
              <a:rPr lang="en-US" altLang="zh-CN" sz="2000" i="1" smtClean="0"/>
              <a:t>y</a:t>
            </a:r>
            <a:r>
              <a:rPr lang="en-US" altLang="zh-CN" sz="2000" baseline="-25000" smtClean="0"/>
              <a:t>1</a:t>
            </a:r>
            <a:r>
              <a:rPr lang="en-US" altLang="zh-CN" sz="2000" smtClean="0"/>
              <a:t>),(</a:t>
            </a:r>
            <a:r>
              <a:rPr lang="en-US" altLang="zh-CN" sz="2000" i="1" smtClean="0"/>
              <a:t>x</a:t>
            </a:r>
            <a:r>
              <a:rPr lang="en-US" altLang="zh-CN" sz="2000" baseline="-25000" smtClean="0"/>
              <a:t>2</a:t>
            </a:r>
            <a:r>
              <a:rPr lang="en-US" altLang="zh-CN" sz="2000" smtClean="0"/>
              <a:t>, </a:t>
            </a:r>
            <a:r>
              <a:rPr lang="en-US" altLang="zh-CN" sz="2000" i="1" smtClean="0"/>
              <a:t>y</a:t>
            </a:r>
            <a:r>
              <a:rPr lang="en-US" altLang="zh-CN" sz="2000" baseline="-25000" smtClean="0"/>
              <a:t>2</a:t>
            </a:r>
            <a:r>
              <a:rPr lang="en-US" altLang="zh-CN" sz="2000" smtClean="0"/>
              <a:t>),…,(</a:t>
            </a:r>
            <a:r>
              <a:rPr lang="en-US" altLang="zh-CN" sz="2000" i="1" smtClean="0"/>
              <a:t>x</a:t>
            </a:r>
            <a:r>
              <a:rPr lang="en-US" altLang="zh-CN" sz="2000" i="1" baseline="-25000" smtClean="0"/>
              <a:t>N</a:t>
            </a:r>
            <a:r>
              <a:rPr lang="en-US" altLang="zh-CN" sz="2000" smtClean="0"/>
              <a:t>, </a:t>
            </a:r>
            <a:r>
              <a:rPr lang="en-US" altLang="zh-CN" sz="2000" i="1" smtClean="0"/>
              <a:t>y</a:t>
            </a:r>
            <a:r>
              <a:rPr lang="en-US" altLang="zh-CN" sz="2000" i="1" baseline="-25000" smtClean="0"/>
              <a:t>N</a:t>
            </a:r>
            <a:r>
              <a:rPr lang="en-US" altLang="zh-CN" sz="2000" smtClean="0"/>
              <a:t>)}, and </a:t>
            </a:r>
            <a:r>
              <a:rPr lang="en-US" altLang="zh-CN" sz="2000" i="1" smtClean="0"/>
              <a:t>x</a:t>
            </a:r>
            <a:r>
              <a:rPr lang="en-US" altLang="zh-CN" sz="2000" i="1" baseline="-25000" smtClean="0"/>
              <a:t>i</a:t>
            </a:r>
            <a:r>
              <a:rPr lang="en-US" altLang="zh-CN" sz="2000" smtClean="0">
                <a:latin typeface="宋体" pitchFamily="2" charset="-122"/>
              </a:rPr>
              <a:t>∈</a:t>
            </a:r>
            <a:r>
              <a:rPr lang="en-US" altLang="zh-CN" sz="2000" i="1" smtClean="0"/>
              <a:t>X</a:t>
            </a:r>
            <a:r>
              <a:rPr lang="en-US" altLang="zh-CN" sz="2000" smtClean="0"/>
              <a:t>=</a:t>
            </a:r>
            <a:r>
              <a:rPr lang="en-US" altLang="zh-CN" sz="2000" i="1" smtClean="0"/>
              <a:t>R</a:t>
            </a:r>
            <a:r>
              <a:rPr lang="en-US" altLang="zh-CN" sz="2000" i="1" baseline="30000" smtClean="0"/>
              <a:t>m</a:t>
            </a:r>
            <a:r>
              <a:rPr lang="en-US" altLang="zh-CN" sz="2000" smtClean="0"/>
              <a:t>, </a:t>
            </a:r>
            <a:r>
              <a:rPr lang="en-US" altLang="zh-CN" sz="2000" i="1" smtClean="0"/>
              <a:t>i</a:t>
            </a:r>
            <a:r>
              <a:rPr lang="en-US" altLang="zh-CN" sz="2000" smtClean="0"/>
              <a:t>=1,2,…,</a:t>
            </a:r>
            <a:r>
              <a:rPr lang="en-US" altLang="zh-CN" sz="2000" i="1" smtClean="0"/>
              <a:t>N, </a:t>
            </a:r>
            <a:r>
              <a:rPr lang="en-US" altLang="zh-CN" sz="2000" smtClean="0"/>
              <a:t>classify objects based on closest training examples in the feature space. </a:t>
            </a:r>
          </a:p>
          <a:p>
            <a:endParaRPr lang="en-US" altLang="zh-CN" sz="1600" smtClean="0">
              <a:solidFill>
                <a:srgbClr val="0000FF"/>
              </a:solidFill>
              <a:latin typeface="Arial" charset="0"/>
              <a:ea typeface="宋体" charset="0"/>
            </a:endParaRPr>
          </a:p>
          <a:p>
            <a:r>
              <a:rPr lang="en-US" altLang="zh-CN" sz="2000" smtClean="0">
                <a:solidFill>
                  <a:srgbClr val="0000FF"/>
                </a:solidFill>
                <a:latin typeface="Arial" charset="0"/>
                <a:ea typeface="宋体" charset="0"/>
              </a:rPr>
              <a:t>Properties </a:t>
            </a:r>
            <a:r>
              <a:rPr lang="en-US" altLang="zh-CN" sz="2000" dirty="0">
                <a:solidFill>
                  <a:srgbClr val="0000FF"/>
                </a:solidFill>
                <a:latin typeface="Arial" charset="0"/>
                <a:ea typeface="宋体" charset="0"/>
              </a:rPr>
              <a:t>of kNN</a:t>
            </a:r>
          </a:p>
          <a:p>
            <a:pPr lvl="1"/>
            <a:r>
              <a:rPr lang="en-US" altLang="zh-CN" sz="2000" dirty="0">
                <a:latin typeface="Arial" charset="0"/>
                <a:ea typeface="宋体" charset="0"/>
              </a:rPr>
              <a:t>No explicit hypothesis</a:t>
            </a:r>
          </a:p>
          <a:p>
            <a:pPr lvl="1"/>
            <a:r>
              <a:rPr lang="en-US" altLang="zh-CN" sz="2000" dirty="0">
                <a:latin typeface="Arial" charset="0"/>
                <a:ea typeface="宋体" charset="0"/>
              </a:rPr>
              <a:t>No training stage</a:t>
            </a:r>
          </a:p>
          <a:p>
            <a:pPr lvl="1"/>
            <a:r>
              <a:rPr lang="en-US" altLang="zh-CN" sz="2000" dirty="0">
                <a:latin typeface="Arial" charset="0"/>
                <a:ea typeface="宋体" charset="0"/>
              </a:rPr>
              <a:t>Distance function</a:t>
            </a:r>
            <a:endParaRPr lang="zh-CN" altLang="en-US" sz="2000" dirty="0">
              <a:latin typeface="Arial" charset="0"/>
              <a:ea typeface="宋体" charset="0"/>
            </a:endParaRPr>
          </a:p>
        </p:txBody>
      </p:sp>
      <p:graphicFrame>
        <p:nvGraphicFramePr>
          <p:cNvPr id="23554" name="Object 2"/>
          <p:cNvGraphicFramePr>
            <a:graphicFrameLocks noChangeAspect="1"/>
          </p:cNvGraphicFramePr>
          <p:nvPr>
            <p:extLst/>
          </p:nvPr>
        </p:nvGraphicFramePr>
        <p:xfrm>
          <a:off x="1790700" y="5195888"/>
          <a:ext cx="5821363" cy="581025"/>
        </p:xfrm>
        <a:graphic>
          <a:graphicData uri="http://schemas.openxmlformats.org/presentationml/2006/ole">
            <mc:AlternateContent xmlns:mc="http://schemas.openxmlformats.org/markup-compatibility/2006">
              <mc:Choice xmlns:v="urn:schemas-microsoft-com:vml" Requires="v">
                <p:oleObj spid="_x0000_s251914" name="Equation" r:id="rId3" imgW="4914900" imgH="533400" progId="Equation.DSMT4">
                  <p:embed/>
                </p:oleObj>
              </mc:Choice>
              <mc:Fallback>
                <p:oleObj name="Equation" r:id="rId3" imgW="4914900" imgH="533400" progId="Equation.DSMT4">
                  <p:embed/>
                  <p:pic>
                    <p:nvPicPr>
                      <p:cNvPr id="0" name=""/>
                      <p:cNvPicPr>
                        <a:picLocks noChangeAspect="1" noChangeArrowheads="1"/>
                      </p:cNvPicPr>
                      <p:nvPr/>
                    </p:nvPicPr>
                    <p:blipFill>
                      <a:blip r:embed="rId4"/>
                      <a:srcRect/>
                      <a:stretch>
                        <a:fillRect/>
                      </a:stretch>
                    </p:blipFill>
                    <p:spPr bwMode="auto">
                      <a:xfrm>
                        <a:off x="1790700" y="5195888"/>
                        <a:ext cx="58213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FF"/>
                            </a:solidFill>
                            <a:miter lim="800000"/>
                            <a:headEnd/>
                            <a:tailEnd/>
                          </a14:hiddenLine>
                        </a:ext>
                      </a:extLst>
                    </p:spPr>
                  </p:pic>
                </p:oleObj>
              </mc:Fallback>
            </mc:AlternateContent>
          </a:graphicData>
        </a:graphic>
      </p:graphicFrame>
      <p:sp>
        <p:nvSpPr>
          <p:cNvPr id="2" name="Rectangle 1"/>
          <p:cNvSpPr/>
          <p:nvPr/>
        </p:nvSpPr>
        <p:spPr>
          <a:xfrm>
            <a:off x="560512" y="1136938"/>
            <a:ext cx="9001000" cy="707886"/>
          </a:xfrm>
          <a:prstGeom prst="rect">
            <a:avLst/>
          </a:prstGeom>
        </p:spPr>
        <p:txBody>
          <a:bodyPr wrap="square">
            <a:spAutoFit/>
          </a:bodyPr>
          <a:lstStyle/>
          <a:p>
            <a:r>
              <a:rPr lang="en-US" sz="2000" smtClean="0"/>
              <a:t>k-NN </a:t>
            </a:r>
            <a:r>
              <a:rPr lang="en-US" sz="2000" dirty="0"/>
              <a:t>is a type of </a:t>
            </a:r>
            <a:r>
              <a:rPr lang="en-US" sz="2000" dirty="0">
                <a:solidFill>
                  <a:srgbClr val="0000FF"/>
                </a:solidFill>
              </a:rPr>
              <a:t>instance-based learning</a:t>
            </a:r>
            <a:r>
              <a:rPr lang="en-US" sz="2000" dirty="0"/>
              <a:t>, or</a:t>
            </a:r>
            <a:r>
              <a:rPr lang="en-US" sz="2000" dirty="0">
                <a:solidFill>
                  <a:srgbClr val="660066"/>
                </a:solidFill>
              </a:rPr>
              <a:t> </a:t>
            </a:r>
            <a:r>
              <a:rPr lang="en-US" sz="2000" dirty="0">
                <a:solidFill>
                  <a:srgbClr val="0000FF"/>
                </a:solidFill>
              </a:rPr>
              <a:t>lazy learning </a:t>
            </a:r>
            <a:r>
              <a:rPr lang="en-US" sz="2000" dirty="0"/>
              <a:t>where the function is only approximated locally and all computation is deferred </a:t>
            </a:r>
            <a:r>
              <a:rPr lang="en-US" sz="2000" dirty="0">
                <a:solidFill>
                  <a:srgbClr val="0000FF"/>
                </a:solidFill>
              </a:rPr>
              <a:t>until classification</a:t>
            </a:r>
          </a:p>
        </p:txBody>
      </p:sp>
    </p:spTree>
    <p:extLst>
      <p:ext uri="{BB962C8B-B14F-4D97-AF65-F5344CB8AC3E}">
        <p14:creationId xmlns:p14="http://schemas.microsoft.com/office/powerpoint/2010/main" val="566012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742950" y="304800"/>
            <a:ext cx="8442325" cy="609600"/>
          </a:xfrm>
        </p:spPr>
        <p:txBody>
          <a:bodyPr/>
          <a:lstStyle/>
          <a:p>
            <a:r>
              <a:rPr lang="en-US" altLang="zh-CN" smtClean="0"/>
              <a:t>Naïve Bayes Classifier </a:t>
            </a:r>
          </a:p>
        </p:txBody>
      </p:sp>
      <p:sp>
        <p:nvSpPr>
          <p:cNvPr id="6148" name="Rectangle 3"/>
          <p:cNvSpPr>
            <a:spLocks noGrp="1" noChangeArrowheads="1"/>
          </p:cNvSpPr>
          <p:nvPr>
            <p:ph type="body" idx="1"/>
          </p:nvPr>
        </p:nvSpPr>
        <p:spPr>
          <a:xfrm>
            <a:off x="330200" y="1295400"/>
            <a:ext cx="9375328" cy="5181600"/>
          </a:xfrm>
        </p:spPr>
        <p:txBody>
          <a:bodyPr/>
          <a:lstStyle/>
          <a:p>
            <a:pPr>
              <a:lnSpc>
                <a:spcPct val="90000"/>
              </a:lnSpc>
            </a:pPr>
            <a:r>
              <a:rPr lang="en-US" altLang="zh-CN" sz="2400" dirty="0" smtClean="0"/>
              <a:t>A simplified assumption: attributes are conditionally independent:</a:t>
            </a:r>
          </a:p>
          <a:p>
            <a:pPr>
              <a:lnSpc>
                <a:spcPct val="90000"/>
              </a:lnSpc>
            </a:pPr>
            <a:endParaRPr lang="en-US" altLang="zh-CN" sz="2400" dirty="0" smtClean="0"/>
          </a:p>
          <a:p>
            <a:pPr>
              <a:lnSpc>
                <a:spcPct val="90000"/>
              </a:lnSpc>
              <a:buFont typeface="Wingdings" pitchFamily="2" charset="2"/>
              <a:buNone/>
            </a:pPr>
            <a:endParaRPr lang="en-US" altLang="zh-CN" sz="2400" dirty="0" smtClean="0"/>
          </a:p>
          <a:p>
            <a:pPr>
              <a:lnSpc>
                <a:spcPct val="90000"/>
              </a:lnSpc>
            </a:pPr>
            <a:endParaRPr lang="en-US" altLang="zh-CN" sz="2400" dirty="0" smtClean="0"/>
          </a:p>
          <a:p>
            <a:pPr>
              <a:lnSpc>
                <a:spcPct val="90000"/>
              </a:lnSpc>
            </a:pPr>
            <a:r>
              <a:rPr lang="en-US" altLang="zh-CN" sz="2400" dirty="0" smtClean="0"/>
              <a:t>No dependence relation between attributes </a:t>
            </a:r>
          </a:p>
          <a:p>
            <a:pPr>
              <a:lnSpc>
                <a:spcPct val="90000"/>
              </a:lnSpc>
            </a:pPr>
            <a:r>
              <a:rPr lang="en-US" altLang="zh-CN" sz="2400" dirty="0" smtClean="0"/>
              <a:t>Greatly reduces the computation cost, only count the class distribution.</a:t>
            </a:r>
          </a:p>
          <a:p>
            <a:pPr>
              <a:lnSpc>
                <a:spcPct val="90000"/>
              </a:lnSpc>
            </a:pPr>
            <a:r>
              <a:rPr lang="en-US" altLang="zh-CN" sz="2400" dirty="0" smtClean="0"/>
              <a:t>Once the probability </a:t>
            </a:r>
            <a:r>
              <a:rPr lang="en-US" altLang="zh-CN" sz="2400" i="1" dirty="0" smtClean="0">
                <a:latin typeface="Times New Roman" pitchFamily="18" charset="0"/>
                <a:cs typeface="Times New Roman" pitchFamily="18" charset="0"/>
              </a:rPr>
              <a:t>P</a:t>
            </a:r>
            <a:r>
              <a:rPr lang="en-US" altLang="zh-CN" sz="2400" dirty="0" smtClean="0">
                <a:latin typeface="Times New Roman" pitchFamily="18" charset="0"/>
                <a:cs typeface="Times New Roman" pitchFamily="18" charset="0"/>
              </a:rPr>
              <a:t>(</a:t>
            </a:r>
            <a:r>
              <a:rPr lang="en-US" altLang="zh-CN" sz="2400" i="1" dirty="0" err="1" smtClean="0">
                <a:latin typeface="Times New Roman" pitchFamily="18" charset="0"/>
                <a:cs typeface="Times New Roman" pitchFamily="18" charset="0"/>
              </a:rPr>
              <a:t>x</a:t>
            </a:r>
            <a:r>
              <a:rPr lang="en-US" altLang="zh-CN" sz="2400" i="1" baseline="-25000" dirty="0" err="1" smtClean="0">
                <a:latin typeface="Times New Roman" pitchFamily="18" charset="0"/>
                <a:cs typeface="Times New Roman" pitchFamily="18" charset="0"/>
              </a:rPr>
              <a:t>i</a:t>
            </a:r>
            <a:r>
              <a:rPr lang="en-US" altLang="zh-CN" sz="2400" dirty="0" err="1" smtClean="0">
                <a:latin typeface="Times New Roman" pitchFamily="18" charset="0"/>
                <a:cs typeface="Times New Roman" pitchFamily="18" charset="0"/>
              </a:rPr>
              <a:t>|</a:t>
            </a:r>
            <a:r>
              <a:rPr lang="en-US" altLang="zh-CN" sz="2400" i="1" dirty="0" err="1" smtClean="0">
                <a:latin typeface="Times New Roman" pitchFamily="18" charset="0"/>
                <a:cs typeface="Times New Roman" pitchFamily="18" charset="0"/>
              </a:rPr>
              <a:t>y</a:t>
            </a:r>
            <a:r>
              <a:rPr lang="en-US" altLang="zh-CN" sz="2400" dirty="0" smtClean="0">
                <a:latin typeface="Times New Roman" pitchFamily="18" charset="0"/>
                <a:cs typeface="Times New Roman" pitchFamily="18" charset="0"/>
              </a:rPr>
              <a:t>) </a:t>
            </a:r>
            <a:r>
              <a:rPr lang="en-US" altLang="zh-CN" sz="2400" dirty="0" smtClean="0"/>
              <a:t>is known, assign </a:t>
            </a:r>
            <a:r>
              <a:rPr lang="en-US" altLang="zh-CN" sz="2400" i="1" dirty="0" smtClean="0">
                <a:latin typeface="Times New Roman" pitchFamily="18" charset="0"/>
                <a:cs typeface="Times New Roman" pitchFamily="18" charset="0"/>
              </a:rPr>
              <a:t>x</a:t>
            </a:r>
            <a:r>
              <a:rPr lang="en-US" altLang="zh-CN" sz="2400" i="1" baseline="-25000" dirty="0" smtClean="0">
                <a:latin typeface="Times New Roman" pitchFamily="18" charset="0"/>
                <a:cs typeface="Times New Roman" pitchFamily="18" charset="0"/>
              </a:rPr>
              <a:t>i</a:t>
            </a:r>
            <a:r>
              <a:rPr lang="en-US" altLang="zh-CN" sz="2400" dirty="0" smtClean="0"/>
              <a:t> to the class </a:t>
            </a:r>
            <a:r>
              <a:rPr lang="en-US" altLang="zh-CN" sz="2400" i="1" dirty="0" smtClean="0"/>
              <a:t>y</a:t>
            </a:r>
            <a:r>
              <a:rPr lang="en-US" altLang="zh-CN" sz="2400" dirty="0" smtClean="0"/>
              <a:t> with maximum </a:t>
            </a:r>
            <a:r>
              <a:rPr lang="en-US" altLang="zh-CN" sz="2400" i="1" dirty="0" smtClean="0">
                <a:latin typeface="Times New Roman" pitchFamily="18" charset="0"/>
                <a:cs typeface="Times New Roman" pitchFamily="18" charset="0"/>
              </a:rPr>
              <a:t>P</a:t>
            </a:r>
            <a:r>
              <a:rPr lang="en-US" altLang="zh-CN" sz="2400" dirty="0" smtClean="0">
                <a:latin typeface="Times New Roman" pitchFamily="18" charset="0"/>
                <a:cs typeface="Times New Roman" pitchFamily="18" charset="0"/>
              </a:rPr>
              <a:t>(</a:t>
            </a:r>
            <a:r>
              <a:rPr lang="en-US" altLang="zh-CN" sz="2400" i="1" dirty="0" err="1" smtClean="0">
                <a:latin typeface="Times New Roman" pitchFamily="18" charset="0"/>
                <a:cs typeface="Times New Roman" pitchFamily="18" charset="0"/>
              </a:rPr>
              <a:t>x</a:t>
            </a:r>
            <a:r>
              <a:rPr lang="en-US" altLang="zh-CN" sz="2400" i="1" baseline="-25000" dirty="0" err="1" smtClean="0">
                <a:latin typeface="Times New Roman" pitchFamily="18" charset="0"/>
                <a:cs typeface="Times New Roman" pitchFamily="18" charset="0"/>
              </a:rPr>
              <a:t>i</a:t>
            </a:r>
            <a:r>
              <a:rPr lang="en-US" altLang="zh-CN" sz="2400" dirty="0" err="1" smtClean="0">
                <a:latin typeface="Times New Roman" pitchFamily="18" charset="0"/>
                <a:cs typeface="Times New Roman" pitchFamily="18" charset="0"/>
              </a:rPr>
              <a:t>|</a:t>
            </a:r>
            <a:r>
              <a:rPr lang="en-US" altLang="zh-CN" sz="2400" i="1" dirty="0" err="1" smtClean="0">
                <a:latin typeface="Times New Roman" pitchFamily="18" charset="0"/>
                <a:cs typeface="Times New Roman" pitchFamily="18" charset="0"/>
              </a:rPr>
              <a:t>y</a:t>
            </a:r>
            <a:r>
              <a:rPr lang="en-US" altLang="zh-CN" sz="2400" dirty="0" smtClean="0">
                <a:latin typeface="Times New Roman" pitchFamily="18" charset="0"/>
                <a:cs typeface="Times New Roman" pitchFamily="18" charset="0"/>
              </a:rPr>
              <a:t>) * </a:t>
            </a:r>
            <a:r>
              <a:rPr lang="en-US" altLang="zh-CN" sz="2400" i="1" dirty="0" smtClean="0">
                <a:latin typeface="Times New Roman" pitchFamily="18" charset="0"/>
                <a:cs typeface="Times New Roman" pitchFamily="18" charset="0"/>
              </a:rPr>
              <a:t>P</a:t>
            </a:r>
            <a:r>
              <a:rPr lang="en-US" altLang="zh-CN" sz="2400" dirty="0" smtClean="0">
                <a:latin typeface="Times New Roman" pitchFamily="18" charset="0"/>
                <a:cs typeface="Times New Roman" pitchFamily="18" charset="0"/>
              </a:rPr>
              <a:t>(</a:t>
            </a:r>
            <a:r>
              <a:rPr lang="en-US" altLang="zh-CN" sz="2400" i="1" dirty="0" smtClean="0">
                <a:latin typeface="Times New Roman" pitchFamily="18" charset="0"/>
                <a:cs typeface="Times New Roman" pitchFamily="18" charset="0"/>
              </a:rPr>
              <a:t>y</a:t>
            </a:r>
            <a:r>
              <a:rPr lang="en-US" altLang="zh-CN" sz="2400" dirty="0" smtClean="0">
                <a:latin typeface="Times New Roman" pitchFamily="18" charset="0"/>
                <a:cs typeface="Times New Roman" pitchFamily="18" charset="0"/>
              </a:rPr>
              <a:t>)</a:t>
            </a:r>
          </a:p>
        </p:txBody>
      </p:sp>
      <p:graphicFrame>
        <p:nvGraphicFramePr>
          <p:cNvPr id="6146" name="Object 2"/>
          <p:cNvGraphicFramePr>
            <a:graphicFrameLocks/>
          </p:cNvGraphicFramePr>
          <p:nvPr>
            <p:extLst>
              <p:ext uri="{D42A27DB-BD31-4B8C-83A1-F6EECF244321}">
                <p14:modId xmlns:p14="http://schemas.microsoft.com/office/powerpoint/2010/main" val="3533337950"/>
              </p:ext>
            </p:extLst>
          </p:nvPr>
        </p:nvGraphicFramePr>
        <p:xfrm>
          <a:off x="3898900" y="1949450"/>
          <a:ext cx="2743200" cy="777875"/>
        </p:xfrm>
        <a:graphic>
          <a:graphicData uri="http://schemas.openxmlformats.org/presentationml/2006/ole">
            <mc:AlternateContent xmlns:mc="http://schemas.openxmlformats.org/markup-compatibility/2006">
              <mc:Choice xmlns:v="urn:schemas-microsoft-com:vml" Requires="v">
                <p:oleObj spid="_x0000_s185463" name="Equation" r:id="rId4" imgW="1397000" imgH="431800" progId="Equation.DSMT4">
                  <p:embed/>
                </p:oleObj>
              </mc:Choice>
              <mc:Fallback>
                <p:oleObj name="Equation" r:id="rId4" imgW="1397000" imgH="431800" progId="Equation.DSMT4">
                  <p:embed/>
                  <p:pic>
                    <p:nvPicPr>
                      <p:cNvPr id="0" name="Object 2"/>
                      <p:cNvPicPr>
                        <a:picLocks noChangeArrowheads="1"/>
                      </p:cNvPicPr>
                      <p:nvPr/>
                    </p:nvPicPr>
                    <p:blipFill>
                      <a:blip r:embed="rId5"/>
                      <a:srcRect/>
                      <a:stretch>
                        <a:fillRect/>
                      </a:stretch>
                    </p:blipFill>
                    <p:spPr bwMode="auto">
                      <a:xfrm>
                        <a:off x="3898900" y="1949450"/>
                        <a:ext cx="2743200" cy="7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altLang="zh-CN" smtClean="0"/>
              <a:t>Training dataset</a:t>
            </a:r>
          </a:p>
        </p:txBody>
      </p:sp>
      <p:graphicFrame>
        <p:nvGraphicFramePr>
          <p:cNvPr id="7170" name="Object 2"/>
          <p:cNvGraphicFramePr>
            <a:graphicFrameLocks noGrp="1"/>
          </p:cNvGraphicFramePr>
          <p:nvPr>
            <p:ph type="body" idx="1"/>
          </p:nvPr>
        </p:nvGraphicFramePr>
        <p:xfrm>
          <a:off x="2971800" y="1828800"/>
          <a:ext cx="6681788" cy="4495800"/>
        </p:xfrm>
        <a:graphic>
          <a:graphicData uri="http://schemas.openxmlformats.org/presentationml/2006/ole">
            <mc:AlternateContent xmlns:mc="http://schemas.openxmlformats.org/markup-compatibility/2006">
              <mc:Choice xmlns:v="urn:schemas-microsoft-com:vml" Requires="v">
                <p:oleObj spid="_x0000_s186487" name="Worksheet" r:id="rId4" imgW="6115507" imgH="4457948" progId="Excel.Sheet.8">
                  <p:embed/>
                </p:oleObj>
              </mc:Choice>
              <mc:Fallback>
                <p:oleObj name="Worksheet" r:id="rId4" imgW="6115507" imgH="4457948" progId="Excel.Sheet.8">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828800"/>
                        <a:ext cx="6681788"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172" name="Text Box 4"/>
          <p:cNvSpPr txBox="1">
            <a:spLocks noChangeArrowheads="1"/>
          </p:cNvSpPr>
          <p:nvPr/>
        </p:nvSpPr>
        <p:spPr bwMode="auto">
          <a:xfrm>
            <a:off x="247650" y="2057400"/>
            <a:ext cx="2670924" cy="3785652"/>
          </a:xfrm>
          <a:prstGeom prst="rect">
            <a:avLst/>
          </a:prstGeom>
          <a:noFill/>
          <a:ln w="9525">
            <a:noFill/>
            <a:miter lim="800000"/>
            <a:headEnd/>
            <a:tailEnd/>
          </a:ln>
        </p:spPr>
        <p:txBody>
          <a:bodyPr wrap="none">
            <a:spAutoFit/>
          </a:bodyPr>
          <a:lstStyle/>
          <a:p>
            <a:r>
              <a:rPr lang="en-US" altLang="zh-CN" sz="2000"/>
              <a:t>Class:</a:t>
            </a:r>
          </a:p>
          <a:p>
            <a:r>
              <a:rPr lang="en-US" altLang="zh-CN" sz="2000" i="1" smtClean="0"/>
              <a:t>y=</a:t>
            </a:r>
            <a:r>
              <a:rPr lang="en-US" altLang="zh-CN" sz="2000" smtClean="0"/>
              <a:t>1:buys_computer</a:t>
            </a:r>
            <a:r>
              <a:rPr lang="en-US" altLang="zh-CN" sz="2000"/>
              <a:t>=</a:t>
            </a:r>
          </a:p>
          <a:p>
            <a:r>
              <a:rPr lang="en-US" altLang="zh-CN" sz="2000"/>
              <a:t>‘yes’</a:t>
            </a:r>
          </a:p>
          <a:p>
            <a:r>
              <a:rPr lang="en-US" altLang="zh-CN" sz="2000" i="1" smtClean="0"/>
              <a:t>y=</a:t>
            </a:r>
            <a:r>
              <a:rPr lang="en-US" altLang="zh-CN" sz="2000" smtClean="0"/>
              <a:t>0:buys_computer</a:t>
            </a:r>
            <a:r>
              <a:rPr lang="en-US" altLang="zh-CN" sz="2000"/>
              <a:t>=</a:t>
            </a:r>
          </a:p>
          <a:p>
            <a:r>
              <a:rPr lang="en-US" altLang="zh-CN" sz="2000"/>
              <a:t>‘no’</a:t>
            </a:r>
          </a:p>
          <a:p>
            <a:endParaRPr lang="en-US" altLang="zh-CN" sz="2000"/>
          </a:p>
          <a:p>
            <a:r>
              <a:rPr lang="en-US" altLang="zh-CN" sz="2000"/>
              <a:t>Data sample </a:t>
            </a:r>
          </a:p>
          <a:p>
            <a:r>
              <a:rPr lang="en-US" altLang="zh-CN" sz="2000" i="1" smtClean="0">
                <a:latin typeface="Times New Roman" pitchFamily="18" charset="0"/>
                <a:cs typeface="Times New Roman" pitchFamily="18" charset="0"/>
              </a:rPr>
              <a:t>x</a:t>
            </a:r>
            <a:r>
              <a:rPr lang="en-US" altLang="zh-CN" sz="2000" smtClean="0"/>
              <a:t> </a:t>
            </a:r>
            <a:r>
              <a:rPr lang="en-US" altLang="zh-CN" sz="2000"/>
              <a:t>=(age&lt;=30,</a:t>
            </a:r>
          </a:p>
          <a:p>
            <a:r>
              <a:rPr lang="en-US" altLang="zh-CN" sz="2000"/>
              <a:t>Income=medium,</a:t>
            </a:r>
          </a:p>
          <a:p>
            <a:r>
              <a:rPr lang="en-US" altLang="zh-CN" sz="2000"/>
              <a:t>Student=yes</a:t>
            </a:r>
          </a:p>
          <a:p>
            <a:r>
              <a:rPr lang="en-US" altLang="zh-CN" sz="2000"/>
              <a:t>Credit_rating=</a:t>
            </a:r>
          </a:p>
          <a:p>
            <a:r>
              <a:rPr lang="en-US" altLang="zh-CN" sz="2000"/>
              <a:t>Fair)</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60400" y="381000"/>
            <a:ext cx="8442325" cy="609600"/>
          </a:xfrm>
        </p:spPr>
        <p:txBody>
          <a:bodyPr/>
          <a:lstStyle/>
          <a:p>
            <a:r>
              <a:rPr lang="en-US" altLang="zh-CN" sz="3200" smtClean="0"/>
              <a:t>Naïve Bayesian Classifier:  An Example</a:t>
            </a:r>
          </a:p>
        </p:txBody>
      </p:sp>
      <p:sp>
        <p:nvSpPr>
          <p:cNvPr id="35843" name="Rectangle 3"/>
          <p:cNvSpPr>
            <a:spLocks noGrp="1" noChangeArrowheads="1"/>
          </p:cNvSpPr>
          <p:nvPr>
            <p:ph type="body" idx="1"/>
          </p:nvPr>
        </p:nvSpPr>
        <p:spPr/>
        <p:txBody>
          <a:bodyPr/>
          <a:lstStyle/>
          <a:p>
            <a:pPr>
              <a:lnSpc>
                <a:spcPct val="80000"/>
              </a:lnSpc>
            </a:pPr>
            <a:r>
              <a:rPr lang="en-US" altLang="zh-CN" sz="2400" smtClean="0"/>
              <a:t>Compute </a:t>
            </a:r>
            <a:r>
              <a:rPr lang="en-US" altLang="zh-CN" sz="2400" i="1" smtClean="0">
                <a:latin typeface="Times New Roman" pitchFamily="18" charset="0"/>
                <a:cs typeface="Times New Roman" pitchFamily="18" charset="0"/>
              </a:rPr>
              <a:t>P</a:t>
            </a:r>
            <a:r>
              <a:rPr lang="en-US" altLang="zh-CN" sz="2400" smtClean="0">
                <a:latin typeface="Times New Roman" pitchFamily="18" charset="0"/>
                <a:cs typeface="Times New Roman" pitchFamily="18" charset="0"/>
              </a:rPr>
              <a:t>(</a:t>
            </a:r>
            <a:r>
              <a:rPr lang="en-US" altLang="zh-CN" sz="2400" i="1" smtClean="0">
                <a:latin typeface="Times New Roman" pitchFamily="18" charset="0"/>
                <a:cs typeface="Times New Roman" pitchFamily="18" charset="0"/>
              </a:rPr>
              <a:t>x</a:t>
            </a:r>
            <a:r>
              <a:rPr lang="en-US" altLang="zh-CN" sz="2400" i="1" baseline="-25000" smtClean="0">
                <a:latin typeface="Times New Roman" pitchFamily="18" charset="0"/>
                <a:cs typeface="Times New Roman" pitchFamily="18" charset="0"/>
              </a:rPr>
              <a:t>i</a:t>
            </a:r>
            <a:r>
              <a:rPr lang="en-US" altLang="zh-CN" sz="2400" smtClean="0">
                <a:latin typeface="Times New Roman" pitchFamily="18" charset="0"/>
                <a:cs typeface="Times New Roman" pitchFamily="18" charset="0"/>
              </a:rPr>
              <a:t>|</a:t>
            </a:r>
            <a:r>
              <a:rPr lang="en-US" altLang="zh-CN" sz="2400" i="1" smtClean="0">
                <a:latin typeface="Times New Roman" pitchFamily="18" charset="0"/>
                <a:cs typeface="Times New Roman" pitchFamily="18" charset="0"/>
              </a:rPr>
              <a:t>y</a:t>
            </a:r>
            <a:r>
              <a:rPr lang="en-US" altLang="zh-CN" sz="2400" smtClean="0">
                <a:latin typeface="Times New Roman" pitchFamily="18" charset="0"/>
                <a:cs typeface="Times New Roman" pitchFamily="18" charset="0"/>
              </a:rPr>
              <a:t>=1), </a:t>
            </a:r>
            <a:r>
              <a:rPr lang="en-US" altLang="zh-CN" sz="2400" i="1" smtClean="0">
                <a:latin typeface="Times New Roman" pitchFamily="18" charset="0"/>
                <a:cs typeface="Times New Roman" pitchFamily="18" charset="0"/>
              </a:rPr>
              <a:t>P</a:t>
            </a:r>
            <a:r>
              <a:rPr lang="en-US" altLang="zh-CN" sz="2400" smtClean="0">
                <a:latin typeface="Times New Roman" pitchFamily="18" charset="0"/>
                <a:cs typeface="Times New Roman" pitchFamily="18" charset="0"/>
              </a:rPr>
              <a:t>(</a:t>
            </a:r>
            <a:r>
              <a:rPr lang="en-US" altLang="zh-CN" sz="2400" i="1" smtClean="0">
                <a:latin typeface="Times New Roman" pitchFamily="18" charset="0"/>
                <a:cs typeface="Times New Roman" pitchFamily="18" charset="0"/>
              </a:rPr>
              <a:t>x</a:t>
            </a:r>
            <a:r>
              <a:rPr lang="en-US" altLang="zh-CN" sz="2400" i="1" baseline="-25000" smtClean="0">
                <a:latin typeface="Times New Roman" pitchFamily="18" charset="0"/>
                <a:cs typeface="Times New Roman" pitchFamily="18" charset="0"/>
              </a:rPr>
              <a:t>i</a:t>
            </a:r>
            <a:r>
              <a:rPr lang="en-US" altLang="zh-CN" sz="2400" smtClean="0">
                <a:latin typeface="Times New Roman" pitchFamily="18" charset="0"/>
                <a:cs typeface="Times New Roman" pitchFamily="18" charset="0"/>
              </a:rPr>
              <a:t>|</a:t>
            </a:r>
            <a:r>
              <a:rPr lang="en-US" altLang="zh-CN" sz="2400" i="1" smtClean="0">
                <a:latin typeface="Times New Roman" pitchFamily="18" charset="0"/>
                <a:cs typeface="Times New Roman" pitchFamily="18" charset="0"/>
              </a:rPr>
              <a:t>y</a:t>
            </a:r>
            <a:r>
              <a:rPr lang="en-US" altLang="zh-CN" sz="2400" smtClean="0">
                <a:latin typeface="Times New Roman" pitchFamily="18" charset="0"/>
                <a:cs typeface="Times New Roman" pitchFamily="18" charset="0"/>
              </a:rPr>
              <a:t>=0)</a:t>
            </a:r>
            <a:r>
              <a:rPr lang="en-US" altLang="zh-CN" sz="2400" smtClean="0"/>
              <a:t> for each class</a:t>
            </a:r>
          </a:p>
          <a:p>
            <a:pPr>
              <a:lnSpc>
                <a:spcPct val="80000"/>
              </a:lnSpc>
            </a:pPr>
            <a:endParaRPr lang="en-US" altLang="zh-CN" sz="2400" smtClean="0"/>
          </a:p>
          <a:p>
            <a:pPr>
              <a:lnSpc>
                <a:spcPct val="80000"/>
              </a:lnSpc>
              <a:buFont typeface="Wingdings" pitchFamily="2" charset="2"/>
              <a:buNone/>
            </a:pPr>
            <a:r>
              <a:rPr lang="en-US" altLang="zh-CN" sz="1600" smtClean="0"/>
              <a:t>     P(age=“&lt;30” | buys_computer=“yes”)  = 2/9=0.222</a:t>
            </a:r>
          </a:p>
          <a:p>
            <a:pPr>
              <a:lnSpc>
                <a:spcPct val="80000"/>
              </a:lnSpc>
              <a:buFont typeface="Wingdings" pitchFamily="2" charset="2"/>
              <a:buNone/>
            </a:pPr>
            <a:r>
              <a:rPr lang="en-US" altLang="zh-CN" sz="1600" smtClean="0"/>
              <a:t>     P(age=“&lt;30” | buys_computer=“no”) = 3/5 =0.6</a:t>
            </a:r>
          </a:p>
          <a:p>
            <a:pPr>
              <a:lnSpc>
                <a:spcPct val="80000"/>
              </a:lnSpc>
              <a:buFont typeface="Wingdings" pitchFamily="2" charset="2"/>
              <a:buNone/>
            </a:pPr>
            <a:r>
              <a:rPr lang="en-US" altLang="zh-CN" sz="1600" smtClean="0"/>
              <a:t>     P(income=“medium” | buys_computer=“yes”)= 4/9 =0.444</a:t>
            </a:r>
          </a:p>
          <a:p>
            <a:pPr>
              <a:lnSpc>
                <a:spcPct val="80000"/>
              </a:lnSpc>
              <a:buFont typeface="Wingdings" pitchFamily="2" charset="2"/>
              <a:buNone/>
            </a:pPr>
            <a:r>
              <a:rPr lang="en-US" altLang="zh-CN" sz="1600" smtClean="0"/>
              <a:t>     P(income=“medium” | buys_computer=“no”) = 2/5 = 0.4</a:t>
            </a:r>
          </a:p>
          <a:p>
            <a:pPr>
              <a:lnSpc>
                <a:spcPct val="80000"/>
              </a:lnSpc>
              <a:buFont typeface="Wingdings" pitchFamily="2" charset="2"/>
              <a:buNone/>
            </a:pPr>
            <a:r>
              <a:rPr lang="en-US" altLang="zh-CN" sz="1600" smtClean="0"/>
              <a:t>     P(student=“yes” | buys_computer=“yes)= 6/9 =0.667</a:t>
            </a:r>
          </a:p>
          <a:p>
            <a:pPr>
              <a:lnSpc>
                <a:spcPct val="80000"/>
              </a:lnSpc>
              <a:buFont typeface="Wingdings" pitchFamily="2" charset="2"/>
              <a:buNone/>
            </a:pPr>
            <a:r>
              <a:rPr lang="en-US" altLang="zh-CN" sz="1600" smtClean="0"/>
              <a:t>     P(student=“yes” | buys_computer=“no”)= 1/5=0.2</a:t>
            </a:r>
          </a:p>
          <a:p>
            <a:pPr>
              <a:lnSpc>
                <a:spcPct val="80000"/>
              </a:lnSpc>
              <a:buFont typeface="Wingdings" pitchFamily="2" charset="2"/>
              <a:buNone/>
            </a:pPr>
            <a:r>
              <a:rPr lang="en-US" altLang="zh-CN" sz="1600" smtClean="0"/>
              <a:t>     P(credit_rating=“fair” | buys_computer=“yes”)=6/9=0.667</a:t>
            </a:r>
          </a:p>
          <a:p>
            <a:pPr>
              <a:lnSpc>
                <a:spcPct val="80000"/>
              </a:lnSpc>
              <a:buFont typeface="Wingdings" pitchFamily="2" charset="2"/>
              <a:buNone/>
            </a:pPr>
            <a:r>
              <a:rPr lang="en-US" altLang="zh-CN" sz="1600" smtClean="0"/>
              <a:t>     P(credit_rating=“fair” | buys_computer=“no”)=2/5=0.4</a:t>
            </a:r>
          </a:p>
          <a:p>
            <a:pPr>
              <a:lnSpc>
                <a:spcPct val="80000"/>
              </a:lnSpc>
              <a:buFont typeface="Wingdings" pitchFamily="2" charset="2"/>
              <a:buNone/>
            </a:pPr>
            <a:endParaRPr lang="en-US" altLang="zh-CN" sz="1600" smtClean="0"/>
          </a:p>
          <a:p>
            <a:pPr>
              <a:lnSpc>
                <a:spcPct val="80000"/>
              </a:lnSpc>
              <a:buFont typeface="Wingdings" pitchFamily="2" charset="2"/>
              <a:buNone/>
            </a:pPr>
            <a:r>
              <a:rPr lang="en-US" altLang="zh-CN" sz="1600" b="1" smtClean="0"/>
              <a:t>   </a:t>
            </a:r>
            <a:r>
              <a:rPr lang="en-US" altLang="zh-CN" sz="1600" b="1" i="1" smtClean="0">
                <a:latin typeface="Times New Roman" pitchFamily="18" charset="0"/>
                <a:cs typeface="Times New Roman" pitchFamily="18" charset="0"/>
              </a:rPr>
              <a:t>x</a:t>
            </a:r>
            <a:r>
              <a:rPr lang="en-US" altLang="zh-CN" sz="1600" b="1" smtClean="0"/>
              <a:t>=(age&lt;=30 , income =medium, student=yes, credit_rating=fair)</a:t>
            </a:r>
          </a:p>
          <a:p>
            <a:pPr>
              <a:lnSpc>
                <a:spcPct val="80000"/>
              </a:lnSpc>
              <a:buFont typeface="Wingdings" pitchFamily="2" charset="2"/>
              <a:buNone/>
            </a:pPr>
            <a:endParaRPr lang="en-US" altLang="zh-CN" sz="1600" b="1" smtClean="0"/>
          </a:p>
          <a:p>
            <a:pPr>
              <a:lnSpc>
                <a:spcPct val="80000"/>
              </a:lnSpc>
              <a:buFont typeface="Wingdings" pitchFamily="2" charset="2"/>
              <a:buNone/>
            </a:pPr>
            <a:r>
              <a:rPr lang="en-US" altLang="zh-CN" sz="1600" smtClean="0">
                <a:latin typeface="Times New Roman" pitchFamily="18" charset="0"/>
                <a:cs typeface="Times New Roman" pitchFamily="18" charset="0"/>
              </a:rPr>
              <a:t> </a:t>
            </a:r>
            <a:r>
              <a:rPr lang="en-US" altLang="zh-CN" sz="1600" b="1" i="1" smtClean="0">
                <a:latin typeface="Times New Roman" pitchFamily="18" charset="0"/>
                <a:cs typeface="Times New Roman" pitchFamily="18" charset="0"/>
              </a:rPr>
              <a:t>P</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x</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y</a:t>
            </a:r>
            <a:r>
              <a:rPr lang="en-US" altLang="zh-CN" sz="1600" b="1" smtClean="0">
                <a:latin typeface="Times New Roman" pitchFamily="18" charset="0"/>
                <a:cs typeface="Times New Roman" pitchFamily="18" charset="0"/>
              </a:rPr>
              <a:t>) </a:t>
            </a:r>
            <a:r>
              <a:rPr lang="en-US" altLang="zh-CN" sz="1600" b="1" smtClean="0"/>
              <a:t>:</a:t>
            </a:r>
            <a:r>
              <a:rPr lang="en-US" altLang="zh-CN" sz="1600" smtClean="0"/>
              <a:t> P(X|buys_computer=“yes”)= 0.222 x 0.444 x 0.667 x 0.0.667 =0.044</a:t>
            </a:r>
          </a:p>
          <a:p>
            <a:pPr>
              <a:lnSpc>
                <a:spcPct val="80000"/>
              </a:lnSpc>
              <a:buFont typeface="Wingdings" pitchFamily="2" charset="2"/>
              <a:buNone/>
            </a:pPr>
            <a:r>
              <a:rPr lang="en-US" altLang="zh-CN" sz="1600" smtClean="0"/>
              <a:t>                P(X|buys_computer=“no”)= 0.6 x 0.4 x 0.2 x 0.4 =0.019</a:t>
            </a:r>
          </a:p>
          <a:p>
            <a:pPr>
              <a:lnSpc>
                <a:spcPct val="80000"/>
              </a:lnSpc>
              <a:buFont typeface="Wingdings" pitchFamily="2" charset="2"/>
              <a:buNone/>
            </a:pPr>
            <a:r>
              <a:rPr lang="en-US" altLang="zh-CN" sz="1600" b="1" i="1" smtClean="0">
                <a:latin typeface="Times New Roman" pitchFamily="18" charset="0"/>
                <a:cs typeface="Times New Roman" pitchFamily="18" charset="0"/>
              </a:rPr>
              <a:t>P</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x</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y</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P</a:t>
            </a:r>
            <a:r>
              <a:rPr lang="en-US" altLang="zh-CN" sz="1600" b="1" smtClean="0">
                <a:latin typeface="Times New Roman" pitchFamily="18" charset="0"/>
                <a:cs typeface="Times New Roman" pitchFamily="18" charset="0"/>
              </a:rPr>
              <a:t>(</a:t>
            </a:r>
            <a:r>
              <a:rPr lang="en-US" altLang="zh-CN" sz="1600" b="1" i="1" smtClean="0">
                <a:latin typeface="Times New Roman" pitchFamily="18" charset="0"/>
                <a:cs typeface="Times New Roman" pitchFamily="18" charset="0"/>
              </a:rPr>
              <a:t>y</a:t>
            </a:r>
            <a:r>
              <a:rPr lang="en-US" altLang="zh-CN" sz="1600" b="1" smtClean="0">
                <a:latin typeface="Times New Roman" pitchFamily="18" charset="0"/>
                <a:cs typeface="Times New Roman" pitchFamily="18" charset="0"/>
              </a:rPr>
              <a:t> )</a:t>
            </a:r>
            <a:r>
              <a:rPr lang="en-US" altLang="zh-CN" sz="1600" b="1" smtClean="0"/>
              <a:t> : </a:t>
            </a:r>
            <a:r>
              <a:rPr lang="en-US" altLang="zh-CN" sz="1600" smtClean="0"/>
              <a:t>P(X|buys_computer=“yes”) * P(buys_computer=“yes”)=0.028</a:t>
            </a:r>
          </a:p>
          <a:p>
            <a:pPr>
              <a:lnSpc>
                <a:spcPct val="80000"/>
              </a:lnSpc>
              <a:buFont typeface="Wingdings" pitchFamily="2" charset="2"/>
              <a:buNone/>
            </a:pPr>
            <a:r>
              <a:rPr lang="en-US" altLang="zh-CN" sz="1600" b="1" smtClean="0"/>
              <a:t>		             </a:t>
            </a:r>
            <a:r>
              <a:rPr lang="en-US" altLang="zh-CN" sz="1600" smtClean="0"/>
              <a:t>P(X|buys_computer=“no”) * P(buys_computer=“no”)=0.007</a:t>
            </a:r>
          </a:p>
          <a:p>
            <a:pPr>
              <a:lnSpc>
                <a:spcPct val="80000"/>
              </a:lnSpc>
              <a:buFont typeface="Wingdings" pitchFamily="2" charset="2"/>
              <a:buNone/>
            </a:pPr>
            <a:endParaRPr lang="en-US" altLang="zh-CN" sz="1600" b="1" smtClean="0"/>
          </a:p>
          <a:p>
            <a:pPr>
              <a:lnSpc>
                <a:spcPct val="80000"/>
              </a:lnSpc>
              <a:buFont typeface="Wingdings" pitchFamily="2" charset="2"/>
              <a:buNone/>
            </a:pPr>
            <a:r>
              <a:rPr lang="en-US" altLang="zh-CN" sz="1600" b="1" smtClean="0"/>
              <a:t>Therefore, </a:t>
            </a:r>
            <a:r>
              <a:rPr lang="en-US" altLang="zh-CN" sz="1600" b="1" i="1" smtClean="0">
                <a:latin typeface="Times New Roman" pitchFamily="18" charset="0"/>
                <a:cs typeface="Times New Roman" pitchFamily="18" charset="0"/>
              </a:rPr>
              <a:t>x</a:t>
            </a:r>
            <a:r>
              <a:rPr lang="en-US" altLang="zh-CN" sz="1600" b="1" smtClean="0"/>
              <a:t> belongs to  class “buys_computer=yes”		</a:t>
            </a:r>
            <a:endParaRPr lang="en-US" altLang="zh-CN" sz="1400"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42950" y="381000"/>
            <a:ext cx="8442325" cy="609600"/>
          </a:xfrm>
        </p:spPr>
        <p:txBody>
          <a:bodyPr/>
          <a:lstStyle/>
          <a:p>
            <a:r>
              <a:rPr lang="en-US" altLang="zh-CN" sz="3200" smtClean="0"/>
              <a:t>Naïve Bayesian Classifier: Comments</a:t>
            </a:r>
          </a:p>
        </p:txBody>
      </p:sp>
      <p:sp>
        <p:nvSpPr>
          <p:cNvPr id="36867" name="Rectangle 3"/>
          <p:cNvSpPr>
            <a:spLocks noGrp="1" noChangeArrowheads="1"/>
          </p:cNvSpPr>
          <p:nvPr>
            <p:ph type="body" idx="1"/>
          </p:nvPr>
        </p:nvSpPr>
        <p:spPr>
          <a:xfrm>
            <a:off x="330200" y="1447800"/>
            <a:ext cx="9328150" cy="5105400"/>
          </a:xfrm>
        </p:spPr>
        <p:txBody>
          <a:bodyPr/>
          <a:lstStyle/>
          <a:p>
            <a:pPr>
              <a:lnSpc>
                <a:spcPct val="110000"/>
              </a:lnSpc>
            </a:pPr>
            <a:r>
              <a:rPr lang="en-US" altLang="zh-CN" sz="2000" dirty="0" smtClean="0"/>
              <a:t>Advantages </a:t>
            </a:r>
          </a:p>
          <a:p>
            <a:pPr lvl="1">
              <a:lnSpc>
                <a:spcPct val="110000"/>
              </a:lnSpc>
            </a:pPr>
            <a:r>
              <a:rPr lang="en-US" altLang="zh-CN" sz="2000" dirty="0" smtClean="0"/>
              <a:t>Easy to implement </a:t>
            </a:r>
          </a:p>
          <a:p>
            <a:pPr lvl="1">
              <a:lnSpc>
                <a:spcPct val="110000"/>
              </a:lnSpc>
            </a:pPr>
            <a:r>
              <a:rPr lang="en-US" altLang="zh-CN" sz="2000" dirty="0" smtClean="0"/>
              <a:t>Good results obtained in most of the cases</a:t>
            </a:r>
          </a:p>
          <a:p>
            <a:pPr>
              <a:lnSpc>
                <a:spcPct val="110000"/>
              </a:lnSpc>
            </a:pPr>
            <a:r>
              <a:rPr lang="en-US" altLang="zh-CN" sz="2000" dirty="0" smtClean="0"/>
              <a:t>Disadvantages</a:t>
            </a:r>
          </a:p>
          <a:p>
            <a:pPr lvl="1">
              <a:lnSpc>
                <a:spcPct val="110000"/>
              </a:lnSpc>
            </a:pPr>
            <a:r>
              <a:rPr lang="en-US" altLang="zh-CN" sz="2000" dirty="0" smtClean="0"/>
              <a:t>Assumption: class conditional independence, therefore loss of accuracy</a:t>
            </a:r>
          </a:p>
          <a:p>
            <a:pPr lvl="1">
              <a:lnSpc>
                <a:spcPct val="110000"/>
              </a:lnSpc>
            </a:pPr>
            <a:r>
              <a:rPr lang="en-US" altLang="zh-CN" sz="2000" dirty="0" smtClean="0"/>
              <a:t>Practically, dependencies exist among variables </a:t>
            </a:r>
          </a:p>
          <a:p>
            <a:pPr lvl="1">
              <a:lnSpc>
                <a:spcPct val="110000"/>
              </a:lnSpc>
            </a:pPr>
            <a:r>
              <a:rPr lang="en-US" altLang="zh-CN" sz="2000" dirty="0" smtClean="0"/>
              <a:t>E.g.,  hospitals: patients: Profile: age, family history </a:t>
            </a:r>
            <a:r>
              <a:rPr lang="en-US" altLang="zh-CN" sz="2000" dirty="0" err="1" smtClean="0"/>
              <a:t>etc</a:t>
            </a:r>
            <a:r>
              <a:rPr lang="en-US" altLang="zh-CN" sz="2000" dirty="0" smtClean="0"/>
              <a:t> </a:t>
            </a:r>
          </a:p>
          <a:p>
            <a:pPr lvl="1">
              <a:lnSpc>
                <a:spcPct val="110000"/>
              </a:lnSpc>
              <a:buFont typeface="Wingdings" pitchFamily="2" charset="2"/>
              <a:buNone/>
            </a:pPr>
            <a:r>
              <a:rPr lang="en-US" altLang="zh-CN" sz="2000" dirty="0" smtClean="0"/>
              <a:t>    Symptoms: fever, cough etc., Disease: lung cancer, diabetes </a:t>
            </a:r>
            <a:r>
              <a:rPr lang="en-US" altLang="zh-CN" sz="2000" dirty="0" err="1" smtClean="0"/>
              <a:t>etc</a:t>
            </a:r>
            <a:r>
              <a:rPr lang="en-US" altLang="zh-CN" sz="2000" dirty="0" smtClean="0"/>
              <a:t> </a:t>
            </a:r>
          </a:p>
          <a:p>
            <a:pPr lvl="1">
              <a:lnSpc>
                <a:spcPct val="110000"/>
              </a:lnSpc>
            </a:pPr>
            <a:r>
              <a:rPr lang="en-US" altLang="zh-CN" sz="2000" dirty="0" smtClean="0"/>
              <a:t>Dependencies among these cannot be modeled by Naïve Bayesian Classifier</a:t>
            </a:r>
          </a:p>
          <a:p>
            <a:pPr>
              <a:lnSpc>
                <a:spcPct val="110000"/>
              </a:lnSpc>
            </a:pPr>
            <a:r>
              <a:rPr lang="en-US" altLang="zh-CN" sz="2000" dirty="0" smtClean="0"/>
              <a:t>How to deal with these dependencies?</a:t>
            </a:r>
          </a:p>
          <a:p>
            <a:pPr lvl="1">
              <a:lnSpc>
                <a:spcPct val="110000"/>
              </a:lnSpc>
            </a:pPr>
            <a:r>
              <a:rPr lang="en-US" altLang="zh-CN" sz="2000" dirty="0" smtClean="0"/>
              <a:t>Bayesian Belief Networks </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Classification—Neural Network</a:t>
            </a:r>
            <a:endParaRPr lang="en-US" dirty="0"/>
          </a:p>
        </p:txBody>
      </p:sp>
    </p:spTree>
    <p:extLst>
      <p:ext uri="{BB962C8B-B14F-4D97-AF65-F5344CB8AC3E}">
        <p14:creationId xmlns:p14="http://schemas.microsoft.com/office/powerpoint/2010/main" val="3875952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26"/>
          <p:cNvSpPr>
            <a:spLocks noGrp="1" noChangeArrowheads="1"/>
          </p:cNvSpPr>
          <p:nvPr>
            <p:ph type="title"/>
          </p:nvPr>
        </p:nvSpPr>
        <p:spPr>
          <a:noFill/>
        </p:spPr>
        <p:txBody>
          <a:bodyPr lIns="92075" tIns="46038" rIns="92075" bIns="46038"/>
          <a:lstStyle/>
          <a:p>
            <a:r>
              <a:rPr lang="en-US" altLang="zh-CN" smtClean="0"/>
              <a:t>A  Neuron (= a perceptron)</a:t>
            </a:r>
          </a:p>
        </p:txBody>
      </p:sp>
      <p:grpSp>
        <p:nvGrpSpPr>
          <p:cNvPr id="2" name="Group 1027"/>
          <p:cNvGrpSpPr>
            <a:grpSpLocks/>
          </p:cNvGrpSpPr>
          <p:nvPr/>
        </p:nvGrpSpPr>
        <p:grpSpPr bwMode="auto">
          <a:xfrm>
            <a:off x="598488" y="1371600"/>
            <a:ext cx="8493125" cy="3698875"/>
            <a:chOff x="337" y="864"/>
            <a:chExt cx="4938" cy="2330"/>
          </a:xfrm>
        </p:grpSpPr>
        <p:sp>
          <p:nvSpPr>
            <p:cNvPr id="16394" name="Rectangle 1028"/>
            <p:cNvSpPr>
              <a:spLocks noChangeArrowheads="1"/>
            </p:cNvSpPr>
            <p:nvPr/>
          </p:nvSpPr>
          <p:spPr bwMode="auto">
            <a:xfrm>
              <a:off x="3211" y="882"/>
              <a:ext cx="596" cy="330"/>
            </a:xfrm>
            <a:prstGeom prst="rect">
              <a:avLst/>
            </a:prstGeom>
            <a:noFill/>
            <a:ln w="9525">
              <a:noFill/>
              <a:miter lim="800000"/>
              <a:headEnd/>
              <a:tailEnd/>
            </a:ln>
          </p:spPr>
          <p:txBody>
            <a:bodyPr wrap="none" lIns="92075" tIns="46038" rIns="92075" bIns="46038">
              <a:spAutoFit/>
            </a:bodyPr>
            <a:lstStyle/>
            <a:p>
              <a:pPr algn="ctr" eaLnBrk="0" hangingPunct="0"/>
              <a:r>
                <a:rPr lang="en-US" altLang="zh-CN" sz="2800" i="1" dirty="0" err="1">
                  <a:latin typeface="Symbol" pitchFamily="18" charset="2"/>
                </a:rPr>
                <a:t>m</a:t>
              </a:r>
              <a:r>
                <a:rPr lang="en-US" altLang="zh-CN" sz="2800" i="1" baseline="-25000" dirty="0" err="1">
                  <a:latin typeface="Times New Roman" pitchFamily="18" charset="0"/>
                </a:rPr>
                <a:t>k</a:t>
              </a:r>
              <a:r>
                <a:rPr lang="en-US" altLang="zh-CN" sz="3600" i="1" baseline="-25000" dirty="0">
                  <a:latin typeface="Times New Roman" pitchFamily="18" charset="0"/>
                </a:rPr>
                <a:t> </a:t>
              </a:r>
              <a:r>
                <a:rPr lang="en-US" altLang="zh-CN" dirty="0">
                  <a:solidFill>
                    <a:srgbClr val="0000FF"/>
                  </a:solidFill>
                </a:rPr>
                <a:t>Bias</a:t>
              </a:r>
            </a:p>
          </p:txBody>
        </p:sp>
        <p:sp>
          <p:nvSpPr>
            <p:cNvPr id="16395" name="Rectangle 1029"/>
            <p:cNvSpPr>
              <a:spLocks noChangeArrowheads="1"/>
            </p:cNvSpPr>
            <p:nvPr/>
          </p:nvSpPr>
          <p:spPr bwMode="auto">
            <a:xfrm>
              <a:off x="2869" y="864"/>
              <a:ext cx="233" cy="485"/>
            </a:xfrm>
            <a:prstGeom prst="rect">
              <a:avLst/>
            </a:prstGeom>
            <a:noFill/>
            <a:ln w="9525">
              <a:noFill/>
              <a:miter lim="800000"/>
              <a:headEnd/>
              <a:tailEnd/>
            </a:ln>
          </p:spPr>
          <p:txBody>
            <a:bodyPr lIns="92075" tIns="46038" rIns="92075" bIns="46038">
              <a:spAutoFit/>
            </a:bodyPr>
            <a:lstStyle/>
            <a:p>
              <a:pPr algn="ctr" eaLnBrk="0" hangingPunct="0"/>
              <a:r>
                <a:rPr lang="en-US" altLang="zh-CN" sz="4400">
                  <a:latin typeface="Times New Roman" pitchFamily="18" charset="0"/>
                </a:rPr>
                <a:t>-</a:t>
              </a:r>
            </a:p>
          </p:txBody>
        </p:sp>
        <p:grpSp>
          <p:nvGrpSpPr>
            <p:cNvPr id="3" name="Group 1030"/>
            <p:cNvGrpSpPr>
              <a:grpSpLocks/>
            </p:cNvGrpSpPr>
            <p:nvPr/>
          </p:nvGrpSpPr>
          <p:grpSpPr bwMode="auto">
            <a:xfrm>
              <a:off x="337" y="946"/>
              <a:ext cx="4938" cy="2248"/>
              <a:chOff x="337" y="946"/>
              <a:chExt cx="4938" cy="2248"/>
            </a:xfrm>
          </p:grpSpPr>
          <p:sp>
            <p:nvSpPr>
              <p:cNvPr id="16397" name="Oval 1031"/>
              <p:cNvSpPr>
                <a:spLocks noChangeArrowheads="1"/>
              </p:cNvSpPr>
              <p:nvPr/>
            </p:nvSpPr>
            <p:spPr bwMode="auto">
              <a:xfrm>
                <a:off x="1217" y="1090"/>
                <a:ext cx="480" cy="1584"/>
              </a:xfrm>
              <a:prstGeom prst="ellipse">
                <a:avLst/>
              </a:prstGeom>
              <a:solidFill>
                <a:srgbClr val="00CCFF"/>
              </a:solidFill>
              <a:ln w="9525">
                <a:noFill/>
                <a:round/>
                <a:headEnd/>
                <a:tailEnd/>
              </a:ln>
            </p:spPr>
            <p:txBody>
              <a:bodyPr wrap="none" anchor="ctr"/>
              <a:lstStyle/>
              <a:p>
                <a:endParaRPr lang="zh-CN" altLang="en-US"/>
              </a:p>
            </p:txBody>
          </p:sp>
          <p:sp>
            <p:nvSpPr>
              <p:cNvPr id="16398" name="Oval 1032"/>
              <p:cNvSpPr>
                <a:spLocks noChangeArrowheads="1"/>
              </p:cNvSpPr>
              <p:nvPr/>
            </p:nvSpPr>
            <p:spPr bwMode="auto">
              <a:xfrm>
                <a:off x="393" y="1081"/>
                <a:ext cx="478" cy="1582"/>
              </a:xfrm>
              <a:prstGeom prst="ellipse">
                <a:avLst/>
              </a:prstGeom>
              <a:solidFill>
                <a:srgbClr val="66FFFF"/>
              </a:solidFill>
              <a:ln w="12700">
                <a:solidFill>
                  <a:srgbClr val="66FFFF"/>
                </a:solidFill>
                <a:round/>
                <a:headEnd/>
                <a:tailEnd/>
              </a:ln>
            </p:spPr>
            <p:txBody>
              <a:bodyPr wrap="none" anchor="ctr"/>
              <a:lstStyle/>
              <a:p>
                <a:endParaRPr lang="zh-CN" altLang="en-US"/>
              </a:p>
            </p:txBody>
          </p:sp>
          <p:sp>
            <p:nvSpPr>
              <p:cNvPr id="16399" name="Line 1033"/>
              <p:cNvSpPr>
                <a:spLocks noChangeShapeType="1"/>
              </p:cNvSpPr>
              <p:nvPr/>
            </p:nvSpPr>
            <p:spPr bwMode="auto">
              <a:xfrm>
                <a:off x="2698" y="1895"/>
                <a:ext cx="681" cy="1"/>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00" name="Rectangle 1034"/>
              <p:cNvSpPr>
                <a:spLocks noChangeArrowheads="1"/>
              </p:cNvSpPr>
              <p:nvPr/>
            </p:nvSpPr>
            <p:spPr bwMode="auto">
              <a:xfrm>
                <a:off x="3365" y="1653"/>
                <a:ext cx="515" cy="488"/>
              </a:xfrm>
              <a:prstGeom prst="rect">
                <a:avLst/>
              </a:prstGeom>
              <a:solidFill>
                <a:srgbClr val="00FF99"/>
              </a:solidFill>
              <a:ln w="12700">
                <a:solidFill>
                  <a:srgbClr val="00FF99"/>
                </a:solidFill>
                <a:miter lim="800000"/>
                <a:headEnd/>
                <a:tailEnd/>
              </a:ln>
            </p:spPr>
            <p:txBody>
              <a:bodyPr lIns="92075" tIns="46038" rIns="92075" bIns="46038">
                <a:spAutoFit/>
              </a:bodyPr>
              <a:lstStyle/>
              <a:p>
                <a:pPr algn="ctr" eaLnBrk="0" hangingPunct="0"/>
                <a:r>
                  <a:rPr lang="en-US" altLang="zh-CN" sz="4400" i="1">
                    <a:latin typeface="Times New Roman" pitchFamily="18" charset="0"/>
                  </a:rPr>
                  <a:t>f</a:t>
                </a:r>
              </a:p>
            </p:txBody>
          </p:sp>
          <p:sp>
            <p:nvSpPr>
              <p:cNvPr id="16401" name="Line 1035"/>
              <p:cNvSpPr>
                <a:spLocks noChangeShapeType="1"/>
              </p:cNvSpPr>
              <p:nvPr/>
            </p:nvSpPr>
            <p:spPr bwMode="auto">
              <a:xfrm>
                <a:off x="3888" y="1905"/>
                <a:ext cx="911" cy="0"/>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02" name="Rectangle 1036"/>
              <p:cNvSpPr>
                <a:spLocks noChangeArrowheads="1"/>
              </p:cNvSpPr>
              <p:nvPr/>
            </p:nvSpPr>
            <p:spPr bwMode="auto">
              <a:xfrm>
                <a:off x="2104" y="2786"/>
                <a:ext cx="656" cy="40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weighted </a:t>
                </a:r>
              </a:p>
              <a:p>
                <a:pPr algn="ctr" eaLnBrk="0" hangingPunct="0"/>
                <a:r>
                  <a:rPr lang="en-US" altLang="zh-CN" b="1">
                    <a:latin typeface="Times New Roman" pitchFamily="18" charset="0"/>
                  </a:rPr>
                  <a:t>sum</a:t>
                </a:r>
                <a:endParaRPr lang="en-US" altLang="zh-CN">
                  <a:latin typeface="Times New Roman" pitchFamily="18" charset="0"/>
                </a:endParaRPr>
              </a:p>
            </p:txBody>
          </p:sp>
          <p:sp>
            <p:nvSpPr>
              <p:cNvPr id="16403" name="Rectangle 1037"/>
              <p:cNvSpPr>
                <a:spLocks noChangeArrowheads="1"/>
              </p:cNvSpPr>
              <p:nvPr/>
            </p:nvSpPr>
            <p:spPr bwMode="auto">
              <a:xfrm>
                <a:off x="337" y="2786"/>
                <a:ext cx="577" cy="40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Input</a:t>
                </a:r>
              </a:p>
              <a:p>
                <a:pPr algn="ctr" eaLnBrk="0" hangingPunct="0"/>
                <a:r>
                  <a:rPr lang="en-US" altLang="zh-CN" b="1">
                    <a:latin typeface="Times New Roman" pitchFamily="18" charset="0"/>
                  </a:rPr>
                  <a:t>vector </a:t>
                </a:r>
                <a:r>
                  <a:rPr lang="en-US" altLang="zh-CN" b="1">
                    <a:latin typeface="HYGungSo-Bold"/>
                    <a:ea typeface="HYGungSo-Bold"/>
                    <a:cs typeface="HYGungSo-Bold"/>
                  </a:rPr>
                  <a:t>x</a:t>
                </a:r>
                <a:endParaRPr lang="en-US" altLang="zh-CN">
                  <a:latin typeface="HYGungSo-Bold"/>
                  <a:ea typeface="HYGungSo-Bold"/>
                  <a:cs typeface="HYGungSo-Bold"/>
                </a:endParaRPr>
              </a:p>
            </p:txBody>
          </p:sp>
          <p:sp>
            <p:nvSpPr>
              <p:cNvPr id="16404" name="Rectangle 1038"/>
              <p:cNvSpPr>
                <a:spLocks noChangeArrowheads="1"/>
              </p:cNvSpPr>
              <p:nvPr/>
            </p:nvSpPr>
            <p:spPr bwMode="auto">
              <a:xfrm>
                <a:off x="4693" y="2027"/>
                <a:ext cx="582"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output </a:t>
                </a:r>
                <a:r>
                  <a:rPr lang="en-US" altLang="zh-CN" b="1" i="1">
                    <a:latin typeface="Times New Roman" pitchFamily="18" charset="0"/>
                  </a:rPr>
                  <a:t>y</a:t>
                </a:r>
                <a:endParaRPr lang="en-US" altLang="zh-CN" i="1">
                  <a:latin typeface="Times New Roman" pitchFamily="18" charset="0"/>
                </a:endParaRPr>
              </a:p>
            </p:txBody>
          </p:sp>
          <p:sp>
            <p:nvSpPr>
              <p:cNvPr id="16405" name="Rectangle 1039"/>
              <p:cNvSpPr>
                <a:spLocks noChangeArrowheads="1"/>
              </p:cNvSpPr>
              <p:nvPr/>
            </p:nvSpPr>
            <p:spPr bwMode="auto">
              <a:xfrm>
                <a:off x="3251" y="2786"/>
                <a:ext cx="705" cy="40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Activation</a:t>
                </a:r>
                <a:endParaRPr lang="en-US" altLang="zh-CN">
                  <a:latin typeface="Times New Roman" pitchFamily="18" charset="0"/>
                </a:endParaRPr>
              </a:p>
              <a:p>
                <a:pPr algn="ctr" eaLnBrk="0" hangingPunct="0"/>
                <a:r>
                  <a:rPr lang="en-US" altLang="zh-CN" b="1">
                    <a:latin typeface="Times New Roman" pitchFamily="18" charset="0"/>
                  </a:rPr>
                  <a:t>function</a:t>
                </a:r>
                <a:endParaRPr lang="en-US" altLang="zh-CN">
                  <a:latin typeface="Times New Roman" pitchFamily="18" charset="0"/>
                </a:endParaRPr>
              </a:p>
            </p:txBody>
          </p:sp>
          <p:sp>
            <p:nvSpPr>
              <p:cNvPr id="16406" name="Oval 1040"/>
              <p:cNvSpPr>
                <a:spLocks noChangeArrowheads="1"/>
              </p:cNvSpPr>
              <p:nvPr/>
            </p:nvSpPr>
            <p:spPr bwMode="auto">
              <a:xfrm>
                <a:off x="2755" y="946"/>
                <a:ext cx="401" cy="402"/>
              </a:xfrm>
              <a:prstGeom prst="ellipse">
                <a:avLst/>
              </a:prstGeom>
              <a:solidFill>
                <a:srgbClr val="00FFCC"/>
              </a:solidFill>
              <a:ln w="12700">
                <a:solidFill>
                  <a:srgbClr val="000000"/>
                </a:solidFill>
                <a:round/>
                <a:headEnd/>
                <a:tailEnd/>
              </a:ln>
            </p:spPr>
            <p:txBody>
              <a:bodyPr wrap="none" lIns="92075" tIns="46038" rIns="92075" bIns="46038" anchor="ctr"/>
              <a:lstStyle/>
              <a:p>
                <a:pPr algn="ctr"/>
                <a:endParaRPr lang="zh-CN" altLang="en-US">
                  <a:latin typeface="Times New Roman" pitchFamily="18" charset="0"/>
                </a:endParaRPr>
              </a:p>
            </p:txBody>
          </p:sp>
          <p:sp>
            <p:nvSpPr>
              <p:cNvPr id="16407" name="Line 1041"/>
              <p:cNvSpPr>
                <a:spLocks noChangeShapeType="1"/>
              </p:cNvSpPr>
              <p:nvPr/>
            </p:nvSpPr>
            <p:spPr bwMode="auto">
              <a:xfrm>
                <a:off x="2955" y="1350"/>
                <a:ext cx="0" cy="565"/>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08" name="Rectangle 1042"/>
              <p:cNvSpPr>
                <a:spLocks noChangeArrowheads="1"/>
              </p:cNvSpPr>
              <p:nvPr/>
            </p:nvSpPr>
            <p:spPr bwMode="auto">
              <a:xfrm>
                <a:off x="1132" y="2786"/>
                <a:ext cx="603" cy="40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weight</a:t>
                </a:r>
              </a:p>
              <a:p>
                <a:pPr algn="ctr" eaLnBrk="0" hangingPunct="0"/>
                <a:r>
                  <a:rPr lang="en-US" altLang="zh-CN" b="1">
                    <a:latin typeface="Times New Roman" pitchFamily="18" charset="0"/>
                  </a:rPr>
                  <a:t>vector </a:t>
                </a:r>
                <a:r>
                  <a:rPr lang="en-US" altLang="zh-CN" b="1">
                    <a:latin typeface="HYGungSo-Bold"/>
                    <a:ea typeface="HYGungSo-Bold"/>
                    <a:cs typeface="HYGungSo-Bold"/>
                  </a:rPr>
                  <a:t>w</a:t>
                </a:r>
                <a:endParaRPr lang="en-US" altLang="zh-CN">
                  <a:latin typeface="HYGungSo-Bold"/>
                  <a:ea typeface="HYGungSo-Bold"/>
                  <a:cs typeface="HYGungSo-Bold"/>
                </a:endParaRPr>
              </a:p>
            </p:txBody>
          </p:sp>
          <p:sp>
            <p:nvSpPr>
              <p:cNvPr id="16409" name="Freeform 1043"/>
              <p:cNvSpPr>
                <a:spLocks/>
              </p:cNvSpPr>
              <p:nvPr/>
            </p:nvSpPr>
            <p:spPr bwMode="auto">
              <a:xfrm>
                <a:off x="2101" y="1271"/>
                <a:ext cx="568" cy="1220"/>
              </a:xfrm>
              <a:custGeom>
                <a:avLst/>
                <a:gdLst>
                  <a:gd name="T0" fmla="*/ 0 w 568"/>
                  <a:gd name="T1" fmla="*/ 0 h 1220"/>
                  <a:gd name="T2" fmla="*/ 0 w 568"/>
                  <a:gd name="T3" fmla="*/ 1219 h 1220"/>
                  <a:gd name="T4" fmla="*/ 254 w 568"/>
                  <a:gd name="T5" fmla="*/ 1219 h 1220"/>
                  <a:gd name="T6" fmla="*/ 567 w 568"/>
                  <a:gd name="T7" fmla="*/ 632 h 1220"/>
                  <a:gd name="T8" fmla="*/ 254 w 568"/>
                  <a:gd name="T9" fmla="*/ 14 h 1220"/>
                  <a:gd name="T10" fmla="*/ 0 w 568"/>
                  <a:gd name="T11" fmla="*/ 0 h 1220"/>
                  <a:gd name="T12" fmla="*/ 0 60000 65536"/>
                  <a:gd name="T13" fmla="*/ 0 60000 65536"/>
                  <a:gd name="T14" fmla="*/ 0 60000 65536"/>
                  <a:gd name="T15" fmla="*/ 0 60000 65536"/>
                  <a:gd name="T16" fmla="*/ 0 60000 65536"/>
                  <a:gd name="T17" fmla="*/ 0 60000 65536"/>
                  <a:gd name="T18" fmla="*/ 0 w 568"/>
                  <a:gd name="T19" fmla="*/ 0 h 1220"/>
                  <a:gd name="T20" fmla="*/ 568 w 568"/>
                  <a:gd name="T21" fmla="*/ 1220 h 1220"/>
                </a:gdLst>
                <a:ahLst/>
                <a:cxnLst>
                  <a:cxn ang="T12">
                    <a:pos x="T0" y="T1"/>
                  </a:cxn>
                  <a:cxn ang="T13">
                    <a:pos x="T2" y="T3"/>
                  </a:cxn>
                  <a:cxn ang="T14">
                    <a:pos x="T4" y="T5"/>
                  </a:cxn>
                  <a:cxn ang="T15">
                    <a:pos x="T6" y="T7"/>
                  </a:cxn>
                  <a:cxn ang="T16">
                    <a:pos x="T8" y="T9"/>
                  </a:cxn>
                  <a:cxn ang="T17">
                    <a:pos x="T10" y="T11"/>
                  </a:cxn>
                </a:cxnLst>
                <a:rect l="T18" t="T19" r="T20" b="T21"/>
                <a:pathLst>
                  <a:path w="568" h="1220">
                    <a:moveTo>
                      <a:pt x="0" y="0"/>
                    </a:moveTo>
                    <a:lnTo>
                      <a:pt x="0" y="1219"/>
                    </a:lnTo>
                    <a:lnTo>
                      <a:pt x="254" y="1219"/>
                    </a:lnTo>
                    <a:lnTo>
                      <a:pt x="567" y="632"/>
                    </a:lnTo>
                    <a:lnTo>
                      <a:pt x="254" y="14"/>
                    </a:lnTo>
                    <a:lnTo>
                      <a:pt x="0" y="0"/>
                    </a:lnTo>
                  </a:path>
                </a:pathLst>
              </a:custGeom>
              <a:solidFill>
                <a:srgbClr val="99CCFF"/>
              </a:solidFill>
              <a:ln w="12700" cap="rnd" cmpd="sng">
                <a:solidFill>
                  <a:srgbClr val="000000"/>
                </a:solidFill>
                <a:prstDash val="solid"/>
                <a:round/>
                <a:headEnd/>
                <a:tailEnd/>
              </a:ln>
            </p:spPr>
            <p:txBody>
              <a:bodyPr/>
              <a:lstStyle/>
              <a:p>
                <a:endParaRPr lang="zh-CN" altLang="en-US"/>
              </a:p>
            </p:txBody>
          </p:sp>
          <p:sp>
            <p:nvSpPr>
              <p:cNvPr id="16410" name="Rectangle 1044"/>
              <p:cNvSpPr>
                <a:spLocks noChangeArrowheads="1"/>
              </p:cNvSpPr>
              <p:nvPr/>
            </p:nvSpPr>
            <p:spPr bwMode="auto">
              <a:xfrm>
                <a:off x="2164" y="1667"/>
                <a:ext cx="299" cy="408"/>
              </a:xfrm>
              <a:prstGeom prst="rect">
                <a:avLst/>
              </a:prstGeom>
              <a:noFill/>
              <a:ln w="9525">
                <a:noFill/>
                <a:miter lim="800000"/>
                <a:headEnd/>
                <a:tailEnd/>
              </a:ln>
            </p:spPr>
            <p:txBody>
              <a:bodyPr wrap="none" lIns="92075" tIns="46038" rIns="92075" bIns="46038">
                <a:spAutoFit/>
              </a:bodyPr>
              <a:lstStyle/>
              <a:p>
                <a:pPr algn="ctr" eaLnBrk="0" hangingPunct="0"/>
                <a:r>
                  <a:rPr lang="en-US" altLang="zh-CN" sz="3600">
                    <a:latin typeface="Symbol" pitchFamily="18" charset="2"/>
                  </a:rPr>
                  <a:t>å</a:t>
                </a:r>
              </a:p>
            </p:txBody>
          </p:sp>
          <p:sp>
            <p:nvSpPr>
              <p:cNvPr id="16411" name="Line 1045"/>
              <p:cNvSpPr>
                <a:spLocks noChangeShapeType="1"/>
              </p:cNvSpPr>
              <p:nvPr/>
            </p:nvSpPr>
            <p:spPr bwMode="auto">
              <a:xfrm>
                <a:off x="1680" y="1406"/>
                <a:ext cx="430" cy="0"/>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12" name="Rectangle 1046"/>
              <p:cNvSpPr>
                <a:spLocks noChangeArrowheads="1"/>
              </p:cNvSpPr>
              <p:nvPr/>
            </p:nvSpPr>
            <p:spPr bwMode="auto">
              <a:xfrm>
                <a:off x="1347" y="1259"/>
                <a:ext cx="242"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w</a:t>
                </a:r>
                <a:r>
                  <a:rPr lang="en-US" altLang="zh-CN" i="1" baseline="-25000">
                    <a:latin typeface="Times New Roman" pitchFamily="18" charset="0"/>
                  </a:rPr>
                  <a:t>0</a:t>
                </a:r>
              </a:p>
            </p:txBody>
          </p:sp>
          <p:sp>
            <p:nvSpPr>
              <p:cNvPr id="16413" name="Line 1047"/>
              <p:cNvSpPr>
                <a:spLocks noChangeShapeType="1"/>
              </p:cNvSpPr>
              <p:nvPr/>
            </p:nvSpPr>
            <p:spPr bwMode="auto">
              <a:xfrm>
                <a:off x="854" y="1406"/>
                <a:ext cx="431" cy="0"/>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14" name="Line 1048"/>
              <p:cNvSpPr>
                <a:spLocks noChangeShapeType="1"/>
              </p:cNvSpPr>
              <p:nvPr/>
            </p:nvSpPr>
            <p:spPr bwMode="auto">
              <a:xfrm>
                <a:off x="1671" y="1762"/>
                <a:ext cx="430" cy="0"/>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15" name="Rectangle 1049"/>
              <p:cNvSpPr>
                <a:spLocks noChangeArrowheads="1"/>
              </p:cNvSpPr>
              <p:nvPr/>
            </p:nvSpPr>
            <p:spPr bwMode="auto">
              <a:xfrm>
                <a:off x="1338" y="1615"/>
                <a:ext cx="242"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w</a:t>
                </a:r>
                <a:r>
                  <a:rPr lang="en-US" altLang="zh-CN" i="1" baseline="-25000">
                    <a:latin typeface="Times New Roman" pitchFamily="18" charset="0"/>
                  </a:rPr>
                  <a:t>1</a:t>
                </a:r>
              </a:p>
            </p:txBody>
          </p:sp>
          <p:sp>
            <p:nvSpPr>
              <p:cNvPr id="16416" name="Line 1050"/>
              <p:cNvSpPr>
                <a:spLocks noChangeShapeType="1"/>
              </p:cNvSpPr>
              <p:nvPr/>
            </p:nvSpPr>
            <p:spPr bwMode="auto">
              <a:xfrm>
                <a:off x="845" y="1762"/>
                <a:ext cx="431" cy="0"/>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6417" name="Line 1051"/>
              <p:cNvSpPr>
                <a:spLocks noChangeShapeType="1"/>
              </p:cNvSpPr>
              <p:nvPr/>
            </p:nvSpPr>
            <p:spPr bwMode="auto">
              <a:xfrm>
                <a:off x="1670" y="2346"/>
                <a:ext cx="430" cy="0"/>
              </a:xfrm>
              <a:prstGeom prst="line">
                <a:avLst/>
              </a:prstGeom>
              <a:noFill/>
              <a:ln w="12700">
                <a:solidFill>
                  <a:schemeClr val="tx1"/>
                </a:solidFill>
                <a:round/>
                <a:headEnd type="none" w="sm" len="sm"/>
                <a:tailEnd type="stealth" w="med" len="med"/>
              </a:ln>
            </p:spPr>
            <p:txBody>
              <a:bodyPr wrap="none" anchor="ctr"/>
              <a:lstStyle/>
              <a:p>
                <a:endParaRPr lang="zh-CN" altLang="en-US"/>
              </a:p>
            </p:txBody>
          </p:sp>
          <p:sp>
            <p:nvSpPr>
              <p:cNvPr id="16418" name="Rectangle 1052"/>
              <p:cNvSpPr>
                <a:spLocks noChangeArrowheads="1"/>
              </p:cNvSpPr>
              <p:nvPr/>
            </p:nvSpPr>
            <p:spPr bwMode="auto">
              <a:xfrm>
                <a:off x="1337" y="2199"/>
                <a:ext cx="242"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w</a:t>
                </a:r>
                <a:r>
                  <a:rPr lang="en-US" altLang="zh-CN" i="1" baseline="-25000">
                    <a:latin typeface="Times New Roman" pitchFamily="18" charset="0"/>
                  </a:rPr>
                  <a:t>n</a:t>
                </a:r>
              </a:p>
            </p:txBody>
          </p:sp>
          <p:sp>
            <p:nvSpPr>
              <p:cNvPr id="16419" name="Line 1053"/>
              <p:cNvSpPr>
                <a:spLocks noChangeShapeType="1"/>
              </p:cNvSpPr>
              <p:nvPr/>
            </p:nvSpPr>
            <p:spPr bwMode="auto">
              <a:xfrm>
                <a:off x="844" y="2346"/>
                <a:ext cx="431" cy="0"/>
              </a:xfrm>
              <a:prstGeom prst="line">
                <a:avLst/>
              </a:prstGeom>
              <a:noFill/>
              <a:ln w="12700">
                <a:solidFill>
                  <a:schemeClr val="tx1"/>
                </a:solidFill>
                <a:round/>
                <a:headEnd type="none" w="sm" len="sm"/>
                <a:tailEnd type="stealth" w="med" len="med"/>
              </a:ln>
            </p:spPr>
            <p:txBody>
              <a:bodyPr wrap="none" anchor="ctr"/>
              <a:lstStyle/>
              <a:p>
                <a:endParaRPr lang="zh-CN" altLang="en-US"/>
              </a:p>
            </p:txBody>
          </p:sp>
          <p:sp>
            <p:nvSpPr>
              <p:cNvPr id="16420" name="Rectangle 1054"/>
              <p:cNvSpPr>
                <a:spLocks noChangeArrowheads="1"/>
              </p:cNvSpPr>
              <p:nvPr/>
            </p:nvSpPr>
            <p:spPr bwMode="auto">
              <a:xfrm>
                <a:off x="497" y="1231"/>
                <a:ext cx="213"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x</a:t>
                </a:r>
                <a:r>
                  <a:rPr lang="en-US" altLang="zh-CN" i="1" baseline="-25000">
                    <a:latin typeface="Times New Roman" pitchFamily="18" charset="0"/>
                  </a:rPr>
                  <a:t>0</a:t>
                </a:r>
              </a:p>
            </p:txBody>
          </p:sp>
          <p:sp>
            <p:nvSpPr>
              <p:cNvPr id="16421" name="Rectangle 1055"/>
              <p:cNvSpPr>
                <a:spLocks noChangeArrowheads="1"/>
              </p:cNvSpPr>
              <p:nvPr/>
            </p:nvSpPr>
            <p:spPr bwMode="auto">
              <a:xfrm>
                <a:off x="516" y="1606"/>
                <a:ext cx="213"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x</a:t>
                </a:r>
                <a:r>
                  <a:rPr lang="en-US" altLang="zh-CN" i="1" baseline="-25000">
                    <a:latin typeface="Times New Roman" pitchFamily="18" charset="0"/>
                  </a:rPr>
                  <a:t>1</a:t>
                </a:r>
              </a:p>
            </p:txBody>
          </p:sp>
          <p:sp>
            <p:nvSpPr>
              <p:cNvPr id="16422" name="Rectangle 1056"/>
              <p:cNvSpPr>
                <a:spLocks noChangeArrowheads="1"/>
              </p:cNvSpPr>
              <p:nvPr/>
            </p:nvSpPr>
            <p:spPr bwMode="auto">
              <a:xfrm>
                <a:off x="535" y="2163"/>
                <a:ext cx="213" cy="233"/>
              </a:xfrm>
              <a:prstGeom prst="rect">
                <a:avLst/>
              </a:prstGeom>
              <a:noFill/>
              <a:ln w="9525">
                <a:noFill/>
                <a:miter lim="800000"/>
                <a:headEnd/>
                <a:tailEnd/>
              </a:ln>
            </p:spPr>
            <p:txBody>
              <a:bodyPr wrap="none" lIns="92075" tIns="46038" rIns="92075" bIns="46038">
                <a:spAutoFit/>
              </a:bodyPr>
              <a:lstStyle/>
              <a:p>
                <a:pPr algn="ctr" eaLnBrk="0" hangingPunct="0"/>
                <a:r>
                  <a:rPr lang="en-US" altLang="zh-CN" i="1">
                    <a:latin typeface="Times New Roman" pitchFamily="18" charset="0"/>
                  </a:rPr>
                  <a:t>x</a:t>
                </a:r>
                <a:r>
                  <a:rPr lang="en-US" altLang="zh-CN" i="1" baseline="-25000">
                    <a:latin typeface="Times New Roman" pitchFamily="18" charset="0"/>
                  </a:rPr>
                  <a:t>n</a:t>
                </a:r>
              </a:p>
            </p:txBody>
          </p:sp>
        </p:grpSp>
      </p:grpSp>
      <p:sp>
        <p:nvSpPr>
          <p:cNvPr id="16389" name="Rectangle 1057"/>
          <p:cNvSpPr>
            <a:spLocks noChangeArrowheads="1"/>
          </p:cNvSpPr>
          <p:nvPr/>
        </p:nvSpPr>
        <p:spPr bwMode="auto">
          <a:xfrm>
            <a:off x="5861050" y="3733800"/>
            <a:ext cx="908050" cy="6096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6390" name="Line 1058"/>
          <p:cNvSpPr>
            <a:spLocks noChangeShapeType="1"/>
          </p:cNvSpPr>
          <p:nvPr/>
        </p:nvSpPr>
        <p:spPr bwMode="auto">
          <a:xfrm>
            <a:off x="5861050" y="4343400"/>
            <a:ext cx="412750" cy="0"/>
          </a:xfrm>
          <a:prstGeom prst="line">
            <a:avLst/>
          </a:prstGeom>
          <a:noFill/>
          <a:ln w="38100">
            <a:solidFill>
              <a:schemeClr val="hlink"/>
            </a:solidFill>
            <a:miter lim="800000"/>
            <a:headEnd/>
            <a:tailEnd/>
          </a:ln>
        </p:spPr>
        <p:txBody>
          <a:bodyPr wrap="none"/>
          <a:lstStyle/>
          <a:p>
            <a:endParaRPr lang="zh-CN" altLang="en-US"/>
          </a:p>
        </p:txBody>
      </p:sp>
      <p:sp>
        <p:nvSpPr>
          <p:cNvPr id="16391" name="Line 1059"/>
          <p:cNvSpPr>
            <a:spLocks noChangeShapeType="1"/>
          </p:cNvSpPr>
          <p:nvPr/>
        </p:nvSpPr>
        <p:spPr bwMode="auto">
          <a:xfrm flipV="1">
            <a:off x="6273800" y="3733800"/>
            <a:ext cx="0" cy="609600"/>
          </a:xfrm>
          <a:prstGeom prst="line">
            <a:avLst/>
          </a:prstGeom>
          <a:noFill/>
          <a:ln w="38100">
            <a:solidFill>
              <a:schemeClr val="hlink"/>
            </a:solidFill>
            <a:miter lim="800000"/>
            <a:headEnd/>
            <a:tailEnd/>
          </a:ln>
        </p:spPr>
        <p:txBody>
          <a:bodyPr wrap="none"/>
          <a:lstStyle/>
          <a:p>
            <a:endParaRPr lang="zh-CN" altLang="en-US"/>
          </a:p>
        </p:txBody>
      </p:sp>
      <p:sp>
        <p:nvSpPr>
          <p:cNvPr id="16392" name="Line 1060"/>
          <p:cNvSpPr>
            <a:spLocks noChangeShapeType="1"/>
          </p:cNvSpPr>
          <p:nvPr/>
        </p:nvSpPr>
        <p:spPr bwMode="auto">
          <a:xfrm>
            <a:off x="6273800" y="3733800"/>
            <a:ext cx="412750" cy="0"/>
          </a:xfrm>
          <a:prstGeom prst="line">
            <a:avLst/>
          </a:prstGeom>
          <a:noFill/>
          <a:ln w="38100">
            <a:solidFill>
              <a:schemeClr val="hlink"/>
            </a:solidFill>
            <a:miter lim="800000"/>
            <a:headEnd/>
            <a:tailEnd/>
          </a:ln>
        </p:spPr>
        <p:txBody>
          <a:bodyPr wrap="none"/>
          <a:lstStyle/>
          <a:p>
            <a:endParaRPr lang="zh-CN" altLang="en-US"/>
          </a:p>
        </p:txBody>
      </p:sp>
      <p:graphicFrame>
        <p:nvGraphicFramePr>
          <p:cNvPr id="16386" name="Object 2"/>
          <p:cNvGraphicFramePr>
            <a:graphicFrameLocks noChangeAspect="1"/>
          </p:cNvGraphicFramePr>
          <p:nvPr>
            <p:extLst>
              <p:ext uri="{D42A27DB-BD31-4B8C-83A1-F6EECF244321}">
                <p14:modId xmlns:p14="http://schemas.microsoft.com/office/powerpoint/2010/main" val="1108111966"/>
              </p:ext>
            </p:extLst>
          </p:nvPr>
        </p:nvGraphicFramePr>
        <p:xfrm>
          <a:off x="1630363" y="5402263"/>
          <a:ext cx="3028933" cy="914400"/>
        </p:xfrm>
        <a:graphic>
          <a:graphicData uri="http://schemas.openxmlformats.org/presentationml/2006/ole">
            <mc:AlternateContent xmlns:mc="http://schemas.openxmlformats.org/markup-compatibility/2006">
              <mc:Choice xmlns:v="urn:schemas-microsoft-com:vml" Requires="v">
                <p:oleObj spid="_x0000_s188535" name="Equation" r:id="rId4" imgW="1270000" imgH="444500" progId="Equation.DSMT4">
                  <p:embed/>
                </p:oleObj>
              </mc:Choice>
              <mc:Fallback>
                <p:oleObj name="Equation" r:id="rId4" imgW="1270000" imgH="444500" progId="Equation.DSMT4">
                  <p:embed/>
                  <p:pic>
                    <p:nvPicPr>
                      <p:cNvPr id="0" name="Object 2"/>
                      <p:cNvPicPr>
                        <a:picLocks noChangeAspect="1" noChangeArrowheads="1"/>
                      </p:cNvPicPr>
                      <p:nvPr/>
                    </p:nvPicPr>
                    <p:blipFill>
                      <a:blip r:embed="rId5"/>
                      <a:srcRect/>
                      <a:stretch>
                        <a:fillRect/>
                      </a:stretch>
                    </p:blipFill>
                    <p:spPr bwMode="auto">
                      <a:xfrm>
                        <a:off x="1630363" y="5402263"/>
                        <a:ext cx="3028933" cy="914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393" name="Rectangle 1065"/>
          <p:cNvSpPr>
            <a:spLocks noChangeArrowheads="1"/>
          </p:cNvSpPr>
          <p:nvPr/>
        </p:nvSpPr>
        <p:spPr bwMode="auto">
          <a:xfrm>
            <a:off x="7177088" y="4648200"/>
            <a:ext cx="2095445" cy="369332"/>
          </a:xfrm>
          <a:prstGeom prst="rect">
            <a:avLst/>
          </a:prstGeom>
          <a:noFill/>
          <a:ln w="9525">
            <a:noFill/>
            <a:miter lim="800000"/>
            <a:headEnd/>
            <a:tailEnd/>
          </a:ln>
        </p:spPr>
        <p:txBody>
          <a:bodyPr wrap="none">
            <a:spAutoFit/>
          </a:bodyPr>
          <a:lstStyle/>
          <a:p>
            <a:r>
              <a:rPr lang="en-US" altLang="zh-CN">
                <a:solidFill>
                  <a:srgbClr val="0000FF"/>
                </a:solidFill>
              </a:rPr>
              <a:t>Logistic or </a:t>
            </a:r>
            <a:r>
              <a:rPr lang="en-US" altLang="zh-CN" smtClean="0">
                <a:solidFill>
                  <a:srgbClr val="0000FF"/>
                </a:solidFill>
              </a:rPr>
              <a:t>sigmoid</a:t>
            </a:r>
            <a:endParaRPr lang="en-US" altLang="zh-CN">
              <a:solidFill>
                <a:srgbClr val="0000FF"/>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073150" y="228600"/>
            <a:ext cx="8442325" cy="838200"/>
          </a:xfrm>
        </p:spPr>
        <p:txBody>
          <a:bodyPr/>
          <a:lstStyle/>
          <a:p>
            <a:r>
              <a:rPr lang="en-US" altLang="zh-CN" smtClean="0"/>
              <a:t>Multi layer Neural Network</a:t>
            </a:r>
            <a:endParaRPr lang="zh-CN" altLang="en-US" smtClean="0"/>
          </a:p>
        </p:txBody>
      </p:sp>
      <p:graphicFrame>
        <p:nvGraphicFramePr>
          <p:cNvPr id="17410" name="Object 2"/>
          <p:cNvGraphicFramePr>
            <a:graphicFrameLocks noGrp="1" noChangeAspect="1"/>
          </p:cNvGraphicFramePr>
          <p:nvPr>
            <p:ph type="body" idx="1"/>
          </p:nvPr>
        </p:nvGraphicFramePr>
        <p:xfrm>
          <a:off x="1238250" y="1828800"/>
          <a:ext cx="7310438" cy="4114800"/>
        </p:xfrm>
        <a:graphic>
          <a:graphicData uri="http://schemas.openxmlformats.org/presentationml/2006/ole">
            <mc:AlternateContent xmlns:mc="http://schemas.openxmlformats.org/markup-compatibility/2006">
              <mc:Choice xmlns:v="urn:schemas-microsoft-com:vml" Requires="v">
                <p:oleObj spid="_x0000_s189559" name="BMP 图象" r:id="rId4" imgW="3734321" imgH="2276793" progId="Paint.Picture">
                  <p:embed/>
                </p:oleObj>
              </mc:Choice>
              <mc:Fallback>
                <p:oleObj name="BMP 图象" r:id="rId4" imgW="3734321" imgH="2276793"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0" y="1828800"/>
                        <a:ext cx="7310438" cy="4114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42988" y="381000"/>
            <a:ext cx="5251450" cy="609600"/>
          </a:xfrm>
          <a:noFill/>
        </p:spPr>
        <p:txBody>
          <a:bodyPr lIns="92075" tIns="46038" rIns="92075" bIns="46038"/>
          <a:lstStyle/>
          <a:p>
            <a:r>
              <a:rPr lang="en-US" altLang="zh-CN" smtClean="0"/>
              <a:t>Network Training</a:t>
            </a:r>
          </a:p>
        </p:txBody>
      </p:sp>
      <p:sp>
        <p:nvSpPr>
          <p:cNvPr id="48131" name="Rectangle 3"/>
          <p:cNvSpPr>
            <a:spLocks noGrp="1" noChangeArrowheads="1"/>
          </p:cNvSpPr>
          <p:nvPr>
            <p:ph type="body" idx="1"/>
          </p:nvPr>
        </p:nvSpPr>
        <p:spPr>
          <a:xfrm>
            <a:off x="495300" y="1268413"/>
            <a:ext cx="8667750" cy="5284787"/>
          </a:xfrm>
          <a:noFill/>
        </p:spPr>
        <p:txBody>
          <a:bodyPr lIns="92075" tIns="46038" rIns="92075" bIns="46038"/>
          <a:lstStyle/>
          <a:p>
            <a:pPr>
              <a:lnSpc>
                <a:spcPct val="120000"/>
              </a:lnSpc>
              <a:spcBef>
                <a:spcPct val="0"/>
              </a:spcBef>
            </a:pPr>
            <a:r>
              <a:rPr lang="en-US" altLang="zh-CN" sz="2400" smtClean="0"/>
              <a:t>The ultimate objective of training </a:t>
            </a:r>
          </a:p>
          <a:p>
            <a:pPr lvl="1">
              <a:lnSpc>
                <a:spcPct val="120000"/>
              </a:lnSpc>
              <a:spcBef>
                <a:spcPct val="0"/>
              </a:spcBef>
            </a:pPr>
            <a:r>
              <a:rPr lang="en-US" altLang="zh-CN" sz="2400" smtClean="0"/>
              <a:t>obtain a set of weights that makes almost all the tuples in the training data classified correctly </a:t>
            </a:r>
          </a:p>
          <a:p>
            <a:pPr>
              <a:lnSpc>
                <a:spcPct val="120000"/>
              </a:lnSpc>
              <a:spcBef>
                <a:spcPct val="0"/>
              </a:spcBef>
            </a:pPr>
            <a:r>
              <a:rPr lang="en-US" altLang="zh-CN" sz="2400" smtClean="0"/>
              <a:t>Steps</a:t>
            </a:r>
          </a:p>
          <a:p>
            <a:pPr lvl="1">
              <a:lnSpc>
                <a:spcPct val="120000"/>
              </a:lnSpc>
              <a:spcBef>
                <a:spcPct val="0"/>
              </a:spcBef>
            </a:pPr>
            <a:r>
              <a:rPr lang="en-US" altLang="zh-CN" sz="2400" smtClean="0"/>
              <a:t>Initialize weights with random values </a:t>
            </a:r>
          </a:p>
          <a:p>
            <a:pPr lvl="1">
              <a:lnSpc>
                <a:spcPct val="120000"/>
              </a:lnSpc>
              <a:spcBef>
                <a:spcPct val="0"/>
              </a:spcBef>
            </a:pPr>
            <a:r>
              <a:rPr lang="en-US" altLang="zh-CN" sz="2400" smtClean="0"/>
              <a:t>Feed the input tuples into the network one by one</a:t>
            </a:r>
          </a:p>
          <a:p>
            <a:pPr lvl="1">
              <a:lnSpc>
                <a:spcPct val="120000"/>
              </a:lnSpc>
              <a:spcBef>
                <a:spcPct val="0"/>
              </a:spcBef>
            </a:pPr>
            <a:r>
              <a:rPr lang="en-US" altLang="zh-CN" sz="2400" smtClean="0"/>
              <a:t>For each unit</a:t>
            </a:r>
          </a:p>
          <a:p>
            <a:pPr lvl="2">
              <a:lnSpc>
                <a:spcPct val="120000"/>
              </a:lnSpc>
              <a:spcBef>
                <a:spcPct val="0"/>
              </a:spcBef>
            </a:pPr>
            <a:r>
              <a:rPr lang="en-US" altLang="zh-CN" sz="2000" smtClean="0"/>
              <a:t>Compute the net input to the unit as a linear combination of all the inputs to the unit</a:t>
            </a:r>
          </a:p>
          <a:p>
            <a:pPr lvl="2">
              <a:lnSpc>
                <a:spcPct val="120000"/>
              </a:lnSpc>
              <a:spcBef>
                <a:spcPct val="0"/>
              </a:spcBef>
            </a:pPr>
            <a:r>
              <a:rPr lang="en-US" altLang="zh-CN" sz="2000" smtClean="0"/>
              <a:t>Compute the output value using the activation function</a:t>
            </a:r>
          </a:p>
          <a:p>
            <a:pPr lvl="2">
              <a:lnSpc>
                <a:spcPct val="120000"/>
              </a:lnSpc>
              <a:spcBef>
                <a:spcPct val="0"/>
              </a:spcBef>
            </a:pPr>
            <a:r>
              <a:rPr lang="en-US" altLang="zh-CN" sz="2000" smtClean="0"/>
              <a:t>Compute the error</a:t>
            </a:r>
          </a:p>
          <a:p>
            <a:pPr lvl="2">
              <a:lnSpc>
                <a:spcPct val="120000"/>
              </a:lnSpc>
              <a:spcBef>
                <a:spcPct val="0"/>
              </a:spcBef>
            </a:pPr>
            <a:r>
              <a:rPr lang="en-US" altLang="zh-CN" sz="2000" smtClean="0"/>
              <a:t>Update the weights and the bias</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Rectangle 2"/>
          <p:cNvSpPr>
            <a:spLocks noGrp="1" noChangeArrowheads="1"/>
          </p:cNvSpPr>
          <p:nvPr>
            <p:ph type="title"/>
          </p:nvPr>
        </p:nvSpPr>
        <p:spPr>
          <a:xfrm>
            <a:off x="1485900" y="457200"/>
            <a:ext cx="6273800" cy="533400"/>
          </a:xfrm>
          <a:noFill/>
        </p:spPr>
        <p:txBody>
          <a:bodyPr lIns="92075" tIns="46038" rIns="92075" bIns="46038"/>
          <a:lstStyle/>
          <a:p>
            <a:r>
              <a:rPr lang="en-US" altLang="zh-CN" smtClean="0"/>
              <a:t>Back Propagation</a:t>
            </a:r>
            <a:endParaRPr lang="zh-CN" altLang="en-US" smtClean="0"/>
          </a:p>
        </p:txBody>
      </p:sp>
      <p:grpSp>
        <p:nvGrpSpPr>
          <p:cNvPr id="2" name="Group 3"/>
          <p:cNvGrpSpPr>
            <a:grpSpLocks/>
          </p:cNvGrpSpPr>
          <p:nvPr/>
        </p:nvGrpSpPr>
        <p:grpSpPr bwMode="auto">
          <a:xfrm>
            <a:off x="2047875" y="1676400"/>
            <a:ext cx="3694113" cy="4948238"/>
            <a:chOff x="1536" y="1072"/>
            <a:chExt cx="2148" cy="3117"/>
          </a:xfrm>
        </p:grpSpPr>
        <p:sp>
          <p:nvSpPr>
            <p:cNvPr id="18454" name="Oval 4"/>
            <p:cNvSpPr>
              <a:spLocks noChangeArrowheads="1"/>
            </p:cNvSpPr>
            <p:nvPr/>
          </p:nvSpPr>
          <p:spPr bwMode="auto">
            <a:xfrm>
              <a:off x="1730" y="1625"/>
              <a:ext cx="340" cy="316"/>
            </a:xfrm>
            <a:prstGeom prst="ellipse">
              <a:avLst/>
            </a:prstGeom>
            <a:noFill/>
            <a:ln w="12700">
              <a:solidFill>
                <a:srgbClr val="000000"/>
              </a:solidFill>
              <a:round/>
              <a:headEnd/>
              <a:tailEnd/>
            </a:ln>
          </p:spPr>
          <p:txBody>
            <a:bodyPr wrap="none" anchor="ctr"/>
            <a:lstStyle/>
            <a:p>
              <a:endParaRPr lang="zh-CN" altLang="en-US"/>
            </a:p>
          </p:txBody>
        </p:sp>
        <p:sp>
          <p:nvSpPr>
            <p:cNvPr id="18455" name="Oval 5"/>
            <p:cNvSpPr>
              <a:spLocks noChangeArrowheads="1"/>
            </p:cNvSpPr>
            <p:nvPr/>
          </p:nvSpPr>
          <p:spPr bwMode="auto">
            <a:xfrm>
              <a:off x="2430" y="1642"/>
              <a:ext cx="340" cy="316"/>
            </a:xfrm>
            <a:prstGeom prst="ellipse">
              <a:avLst/>
            </a:prstGeom>
            <a:noFill/>
            <a:ln w="12700">
              <a:solidFill>
                <a:srgbClr val="000000"/>
              </a:solidFill>
              <a:round/>
              <a:headEnd/>
              <a:tailEnd/>
            </a:ln>
          </p:spPr>
          <p:txBody>
            <a:bodyPr wrap="none" anchor="ctr"/>
            <a:lstStyle/>
            <a:p>
              <a:endParaRPr lang="zh-CN" altLang="en-US"/>
            </a:p>
          </p:txBody>
        </p:sp>
        <p:sp>
          <p:nvSpPr>
            <p:cNvPr id="18456" name="Oval 6"/>
            <p:cNvSpPr>
              <a:spLocks noChangeArrowheads="1"/>
            </p:cNvSpPr>
            <p:nvPr/>
          </p:nvSpPr>
          <p:spPr bwMode="auto">
            <a:xfrm>
              <a:off x="3094" y="1642"/>
              <a:ext cx="340" cy="316"/>
            </a:xfrm>
            <a:prstGeom prst="ellipse">
              <a:avLst/>
            </a:prstGeom>
            <a:noFill/>
            <a:ln w="12700">
              <a:solidFill>
                <a:srgbClr val="000000"/>
              </a:solidFill>
              <a:round/>
              <a:headEnd/>
              <a:tailEnd/>
            </a:ln>
          </p:spPr>
          <p:txBody>
            <a:bodyPr wrap="none" anchor="ctr"/>
            <a:lstStyle/>
            <a:p>
              <a:endParaRPr lang="zh-CN" altLang="en-US"/>
            </a:p>
          </p:txBody>
        </p:sp>
        <p:sp>
          <p:nvSpPr>
            <p:cNvPr id="18457" name="Oval 7"/>
            <p:cNvSpPr>
              <a:spLocks noChangeArrowheads="1"/>
            </p:cNvSpPr>
            <p:nvPr/>
          </p:nvSpPr>
          <p:spPr bwMode="auto">
            <a:xfrm>
              <a:off x="2449" y="2432"/>
              <a:ext cx="339" cy="316"/>
            </a:xfrm>
            <a:prstGeom prst="ellipse">
              <a:avLst/>
            </a:prstGeom>
            <a:solidFill>
              <a:schemeClr val="tx1"/>
            </a:solidFill>
            <a:ln w="12700">
              <a:solidFill>
                <a:srgbClr val="000000"/>
              </a:solidFill>
              <a:round/>
              <a:headEnd/>
              <a:tailEnd/>
            </a:ln>
          </p:spPr>
          <p:txBody>
            <a:bodyPr wrap="none" anchor="ctr"/>
            <a:lstStyle/>
            <a:p>
              <a:endParaRPr lang="zh-CN" altLang="en-US"/>
            </a:p>
          </p:txBody>
        </p:sp>
        <p:sp>
          <p:nvSpPr>
            <p:cNvPr id="18458" name="Oval 8"/>
            <p:cNvSpPr>
              <a:spLocks noChangeArrowheads="1"/>
            </p:cNvSpPr>
            <p:nvPr/>
          </p:nvSpPr>
          <p:spPr bwMode="auto">
            <a:xfrm>
              <a:off x="3344" y="2432"/>
              <a:ext cx="340" cy="316"/>
            </a:xfrm>
            <a:prstGeom prst="ellipse">
              <a:avLst/>
            </a:prstGeom>
            <a:solidFill>
              <a:schemeClr val="tx1"/>
            </a:solidFill>
            <a:ln w="12700">
              <a:solidFill>
                <a:srgbClr val="000000"/>
              </a:solidFill>
              <a:round/>
              <a:headEnd/>
              <a:tailEnd/>
            </a:ln>
          </p:spPr>
          <p:txBody>
            <a:bodyPr wrap="none" anchor="ctr"/>
            <a:lstStyle/>
            <a:p>
              <a:endParaRPr lang="zh-CN" altLang="en-US"/>
            </a:p>
          </p:txBody>
        </p:sp>
        <p:sp>
          <p:nvSpPr>
            <p:cNvPr id="18459" name="Oval 9"/>
            <p:cNvSpPr>
              <a:spLocks noChangeArrowheads="1"/>
            </p:cNvSpPr>
            <p:nvPr/>
          </p:nvSpPr>
          <p:spPr bwMode="auto">
            <a:xfrm>
              <a:off x="1536" y="2448"/>
              <a:ext cx="340" cy="316"/>
            </a:xfrm>
            <a:prstGeom prst="ellipse">
              <a:avLst/>
            </a:prstGeom>
            <a:solidFill>
              <a:schemeClr val="tx1"/>
            </a:solidFill>
            <a:ln w="12700">
              <a:solidFill>
                <a:srgbClr val="000000"/>
              </a:solidFill>
              <a:round/>
              <a:headEnd/>
              <a:tailEnd/>
            </a:ln>
          </p:spPr>
          <p:txBody>
            <a:bodyPr wrap="none" anchor="ctr"/>
            <a:lstStyle/>
            <a:p>
              <a:endParaRPr lang="zh-CN" altLang="en-US"/>
            </a:p>
          </p:txBody>
        </p:sp>
        <p:sp>
          <p:nvSpPr>
            <p:cNvPr id="18460" name="Oval 10"/>
            <p:cNvSpPr>
              <a:spLocks noChangeArrowheads="1"/>
            </p:cNvSpPr>
            <p:nvPr/>
          </p:nvSpPr>
          <p:spPr bwMode="auto">
            <a:xfrm>
              <a:off x="2055" y="3288"/>
              <a:ext cx="339" cy="316"/>
            </a:xfrm>
            <a:prstGeom prst="ellipse">
              <a:avLst/>
            </a:prstGeom>
            <a:noFill/>
            <a:ln w="12700">
              <a:solidFill>
                <a:srgbClr val="000000"/>
              </a:solidFill>
              <a:round/>
              <a:headEnd/>
              <a:tailEnd/>
            </a:ln>
          </p:spPr>
          <p:txBody>
            <a:bodyPr wrap="none" anchor="ctr"/>
            <a:lstStyle/>
            <a:p>
              <a:endParaRPr lang="zh-CN" altLang="en-US"/>
            </a:p>
          </p:txBody>
        </p:sp>
        <p:sp>
          <p:nvSpPr>
            <p:cNvPr id="18461" name="Oval 11"/>
            <p:cNvSpPr>
              <a:spLocks noChangeArrowheads="1"/>
            </p:cNvSpPr>
            <p:nvPr/>
          </p:nvSpPr>
          <p:spPr bwMode="auto">
            <a:xfrm>
              <a:off x="2897" y="3269"/>
              <a:ext cx="339" cy="316"/>
            </a:xfrm>
            <a:prstGeom prst="ellipse">
              <a:avLst/>
            </a:prstGeom>
            <a:noFill/>
            <a:ln w="12700">
              <a:solidFill>
                <a:srgbClr val="000000"/>
              </a:solidFill>
              <a:round/>
              <a:headEnd/>
              <a:tailEnd/>
            </a:ln>
          </p:spPr>
          <p:txBody>
            <a:bodyPr wrap="none" anchor="ctr"/>
            <a:lstStyle/>
            <a:p>
              <a:endParaRPr lang="zh-CN" altLang="en-US"/>
            </a:p>
          </p:txBody>
        </p:sp>
        <p:sp>
          <p:nvSpPr>
            <p:cNvPr id="18462" name="Line 12"/>
            <p:cNvSpPr>
              <a:spLocks noChangeShapeType="1"/>
            </p:cNvSpPr>
            <p:nvPr/>
          </p:nvSpPr>
          <p:spPr bwMode="auto">
            <a:xfrm flipH="1" flipV="1">
              <a:off x="1768" y="2781"/>
              <a:ext cx="320" cy="537"/>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3" name="Line 13"/>
            <p:cNvSpPr>
              <a:spLocks noChangeShapeType="1"/>
            </p:cNvSpPr>
            <p:nvPr/>
          </p:nvSpPr>
          <p:spPr bwMode="auto">
            <a:xfrm flipV="1">
              <a:off x="2217" y="2732"/>
              <a:ext cx="303" cy="551"/>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4" name="Line 14"/>
            <p:cNvSpPr>
              <a:spLocks noChangeShapeType="1"/>
            </p:cNvSpPr>
            <p:nvPr/>
          </p:nvSpPr>
          <p:spPr bwMode="auto">
            <a:xfrm flipV="1">
              <a:off x="2358" y="2715"/>
              <a:ext cx="1022" cy="619"/>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5" name="Line 15"/>
            <p:cNvSpPr>
              <a:spLocks noChangeShapeType="1"/>
            </p:cNvSpPr>
            <p:nvPr/>
          </p:nvSpPr>
          <p:spPr bwMode="auto">
            <a:xfrm flipH="1" flipV="1">
              <a:off x="1875" y="2714"/>
              <a:ext cx="1020" cy="586"/>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6" name="Line 16"/>
            <p:cNvSpPr>
              <a:spLocks noChangeShapeType="1"/>
            </p:cNvSpPr>
            <p:nvPr/>
          </p:nvSpPr>
          <p:spPr bwMode="auto">
            <a:xfrm flipH="1" flipV="1">
              <a:off x="2735" y="2765"/>
              <a:ext cx="322" cy="502"/>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7" name="Line 17"/>
            <p:cNvSpPr>
              <a:spLocks noChangeShapeType="1"/>
            </p:cNvSpPr>
            <p:nvPr/>
          </p:nvSpPr>
          <p:spPr bwMode="auto">
            <a:xfrm flipV="1">
              <a:off x="3219" y="2799"/>
              <a:ext cx="287" cy="469"/>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8" name="Line 18"/>
            <p:cNvSpPr>
              <a:spLocks noChangeShapeType="1"/>
            </p:cNvSpPr>
            <p:nvPr/>
          </p:nvSpPr>
          <p:spPr bwMode="auto">
            <a:xfrm flipV="1">
              <a:off x="1606" y="1943"/>
              <a:ext cx="268" cy="519"/>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69" name="Line 19"/>
            <p:cNvSpPr>
              <a:spLocks noChangeShapeType="1"/>
            </p:cNvSpPr>
            <p:nvPr/>
          </p:nvSpPr>
          <p:spPr bwMode="auto">
            <a:xfrm flipV="1">
              <a:off x="1767" y="1940"/>
              <a:ext cx="787" cy="504"/>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0" name="Line 20"/>
            <p:cNvSpPr>
              <a:spLocks noChangeShapeType="1"/>
            </p:cNvSpPr>
            <p:nvPr/>
          </p:nvSpPr>
          <p:spPr bwMode="auto">
            <a:xfrm flipV="1">
              <a:off x="1858" y="1959"/>
              <a:ext cx="1380" cy="502"/>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1" name="Line 21"/>
            <p:cNvSpPr>
              <a:spLocks noChangeShapeType="1"/>
            </p:cNvSpPr>
            <p:nvPr/>
          </p:nvSpPr>
          <p:spPr bwMode="auto">
            <a:xfrm flipH="1" flipV="1">
              <a:off x="2017" y="1905"/>
              <a:ext cx="1342" cy="572"/>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2" name="Line 22"/>
            <p:cNvSpPr>
              <a:spLocks noChangeShapeType="1"/>
            </p:cNvSpPr>
            <p:nvPr/>
          </p:nvSpPr>
          <p:spPr bwMode="auto">
            <a:xfrm flipH="1" flipV="1">
              <a:off x="3341" y="1940"/>
              <a:ext cx="197" cy="504"/>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3" name="Line 23"/>
            <p:cNvSpPr>
              <a:spLocks noChangeShapeType="1"/>
            </p:cNvSpPr>
            <p:nvPr/>
          </p:nvSpPr>
          <p:spPr bwMode="auto">
            <a:xfrm flipH="1" flipV="1">
              <a:off x="2679" y="1990"/>
              <a:ext cx="734" cy="453"/>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4" name="Line 24"/>
            <p:cNvSpPr>
              <a:spLocks noChangeShapeType="1"/>
            </p:cNvSpPr>
            <p:nvPr/>
          </p:nvSpPr>
          <p:spPr bwMode="auto">
            <a:xfrm flipH="1" flipV="1">
              <a:off x="1965" y="1960"/>
              <a:ext cx="537" cy="469"/>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5" name="Line 25"/>
            <p:cNvSpPr>
              <a:spLocks noChangeShapeType="1"/>
            </p:cNvSpPr>
            <p:nvPr/>
          </p:nvSpPr>
          <p:spPr bwMode="auto">
            <a:xfrm flipV="1">
              <a:off x="2610" y="1977"/>
              <a:ext cx="0" cy="434"/>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6" name="Line 26"/>
            <p:cNvSpPr>
              <a:spLocks noChangeShapeType="1"/>
            </p:cNvSpPr>
            <p:nvPr/>
          </p:nvSpPr>
          <p:spPr bwMode="auto">
            <a:xfrm flipV="1">
              <a:off x="2736" y="2011"/>
              <a:ext cx="501" cy="451"/>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7" name="Line 27"/>
            <p:cNvSpPr>
              <a:spLocks noChangeShapeType="1"/>
            </p:cNvSpPr>
            <p:nvPr/>
          </p:nvSpPr>
          <p:spPr bwMode="auto">
            <a:xfrm flipV="1">
              <a:off x="2179" y="3604"/>
              <a:ext cx="0" cy="569"/>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8" name="Line 28"/>
            <p:cNvSpPr>
              <a:spLocks noChangeShapeType="1"/>
            </p:cNvSpPr>
            <p:nvPr/>
          </p:nvSpPr>
          <p:spPr bwMode="auto">
            <a:xfrm flipV="1">
              <a:off x="3075" y="3621"/>
              <a:ext cx="0" cy="568"/>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79" name="Line 29"/>
            <p:cNvSpPr>
              <a:spLocks noChangeShapeType="1"/>
            </p:cNvSpPr>
            <p:nvPr/>
          </p:nvSpPr>
          <p:spPr bwMode="auto">
            <a:xfrm flipV="1">
              <a:off x="1875" y="1088"/>
              <a:ext cx="0" cy="568"/>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80" name="Line 30"/>
            <p:cNvSpPr>
              <a:spLocks noChangeShapeType="1"/>
            </p:cNvSpPr>
            <p:nvPr/>
          </p:nvSpPr>
          <p:spPr bwMode="auto">
            <a:xfrm flipV="1">
              <a:off x="2591" y="1072"/>
              <a:ext cx="0" cy="568"/>
            </a:xfrm>
            <a:prstGeom prst="line">
              <a:avLst/>
            </a:prstGeom>
            <a:noFill/>
            <a:ln w="12700">
              <a:solidFill>
                <a:srgbClr val="000000"/>
              </a:solidFill>
              <a:round/>
              <a:headEnd type="none" w="sm" len="sm"/>
              <a:tailEnd type="stealth" w="med" len="med"/>
            </a:ln>
          </p:spPr>
          <p:txBody>
            <a:bodyPr wrap="none" anchor="ctr"/>
            <a:lstStyle/>
            <a:p>
              <a:endParaRPr lang="zh-CN" altLang="en-US"/>
            </a:p>
          </p:txBody>
        </p:sp>
        <p:sp>
          <p:nvSpPr>
            <p:cNvPr id="18481" name="Line 31"/>
            <p:cNvSpPr>
              <a:spLocks noChangeShapeType="1"/>
            </p:cNvSpPr>
            <p:nvPr/>
          </p:nvSpPr>
          <p:spPr bwMode="auto">
            <a:xfrm flipV="1">
              <a:off x="3235" y="1072"/>
              <a:ext cx="0" cy="568"/>
            </a:xfrm>
            <a:prstGeom prst="line">
              <a:avLst/>
            </a:prstGeom>
            <a:noFill/>
            <a:ln w="12700">
              <a:solidFill>
                <a:srgbClr val="000000"/>
              </a:solidFill>
              <a:round/>
              <a:headEnd type="none" w="sm" len="sm"/>
              <a:tailEnd type="stealth" w="med" len="med"/>
            </a:ln>
          </p:spPr>
          <p:txBody>
            <a:bodyPr wrap="none" anchor="ctr"/>
            <a:lstStyle/>
            <a:p>
              <a:endParaRPr lang="zh-CN" altLang="en-US"/>
            </a:p>
          </p:txBody>
        </p:sp>
      </p:grpSp>
      <p:sp>
        <p:nvSpPr>
          <p:cNvPr id="18442" name="Rectangle 32"/>
          <p:cNvSpPr>
            <a:spLocks noChangeArrowheads="1"/>
          </p:cNvSpPr>
          <p:nvPr/>
        </p:nvSpPr>
        <p:spPr bwMode="auto">
          <a:xfrm>
            <a:off x="115888" y="2514600"/>
            <a:ext cx="1525587" cy="36988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Output nodes</a:t>
            </a:r>
            <a:endParaRPr lang="en-US" altLang="zh-CN">
              <a:latin typeface="Times New Roman" pitchFamily="18" charset="0"/>
            </a:endParaRPr>
          </a:p>
        </p:txBody>
      </p:sp>
      <p:sp>
        <p:nvSpPr>
          <p:cNvPr id="18443" name="Rectangle 33"/>
          <p:cNvSpPr>
            <a:spLocks noChangeArrowheads="1"/>
          </p:cNvSpPr>
          <p:nvPr/>
        </p:nvSpPr>
        <p:spPr bwMode="auto">
          <a:xfrm>
            <a:off x="66675" y="5191125"/>
            <a:ext cx="1358900" cy="36988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Input nodes</a:t>
            </a:r>
          </a:p>
        </p:txBody>
      </p:sp>
      <p:sp>
        <p:nvSpPr>
          <p:cNvPr id="18444" name="Rectangle 34"/>
          <p:cNvSpPr>
            <a:spLocks noChangeArrowheads="1"/>
          </p:cNvSpPr>
          <p:nvPr/>
        </p:nvSpPr>
        <p:spPr bwMode="auto">
          <a:xfrm>
            <a:off x="114300" y="3863975"/>
            <a:ext cx="1538288" cy="36988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Hidden nodes</a:t>
            </a:r>
            <a:endParaRPr lang="en-US" altLang="zh-CN">
              <a:latin typeface="Times New Roman" pitchFamily="18" charset="0"/>
            </a:endParaRPr>
          </a:p>
        </p:txBody>
      </p:sp>
      <p:sp>
        <p:nvSpPr>
          <p:cNvPr id="18445" name="Rectangle 35"/>
          <p:cNvSpPr>
            <a:spLocks noChangeArrowheads="1"/>
          </p:cNvSpPr>
          <p:nvPr/>
        </p:nvSpPr>
        <p:spPr bwMode="auto">
          <a:xfrm>
            <a:off x="57150" y="1677988"/>
            <a:ext cx="1577975" cy="369887"/>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Output vector</a:t>
            </a:r>
            <a:endParaRPr lang="en-US" altLang="zh-CN">
              <a:latin typeface="Times New Roman" pitchFamily="18" charset="0"/>
            </a:endParaRPr>
          </a:p>
        </p:txBody>
      </p:sp>
      <p:sp>
        <p:nvSpPr>
          <p:cNvPr id="18446" name="Rectangle 36"/>
          <p:cNvSpPr>
            <a:spLocks noChangeArrowheads="1"/>
          </p:cNvSpPr>
          <p:nvPr/>
        </p:nvSpPr>
        <p:spPr bwMode="auto">
          <a:xfrm>
            <a:off x="101600" y="6076950"/>
            <a:ext cx="1703388" cy="369888"/>
          </a:xfrm>
          <a:prstGeom prst="rect">
            <a:avLst/>
          </a:prstGeom>
          <a:noFill/>
          <a:ln w="9525">
            <a:noFill/>
            <a:miter lim="800000"/>
            <a:headEnd/>
            <a:tailEnd/>
          </a:ln>
        </p:spPr>
        <p:txBody>
          <a:bodyPr wrap="none" lIns="92075" tIns="46038" rIns="92075" bIns="46038">
            <a:spAutoFit/>
          </a:bodyPr>
          <a:lstStyle/>
          <a:p>
            <a:pPr algn="ctr" eaLnBrk="0" hangingPunct="0"/>
            <a:r>
              <a:rPr lang="en-US" altLang="zh-CN" b="1">
                <a:latin typeface="Times New Roman" pitchFamily="18" charset="0"/>
              </a:rPr>
              <a:t>Input vector: </a:t>
            </a:r>
            <a:r>
              <a:rPr lang="en-US" altLang="zh-CN" b="1" i="1">
                <a:latin typeface="Times New Roman" pitchFamily="18" charset="0"/>
              </a:rPr>
              <a:t>x</a:t>
            </a:r>
            <a:r>
              <a:rPr lang="en-US" altLang="zh-CN" b="1" i="1" baseline="-25000">
                <a:latin typeface="Times New Roman" pitchFamily="18" charset="0"/>
              </a:rPr>
              <a:t>i</a:t>
            </a:r>
          </a:p>
        </p:txBody>
      </p:sp>
      <p:sp>
        <p:nvSpPr>
          <p:cNvPr id="18447" name="Rectangle 37"/>
          <p:cNvSpPr>
            <a:spLocks noChangeArrowheads="1"/>
          </p:cNvSpPr>
          <p:nvPr/>
        </p:nvSpPr>
        <p:spPr bwMode="auto">
          <a:xfrm>
            <a:off x="5384800" y="4572000"/>
            <a:ext cx="427038" cy="369888"/>
          </a:xfrm>
          <a:prstGeom prst="rect">
            <a:avLst/>
          </a:prstGeom>
          <a:noFill/>
          <a:ln w="9525">
            <a:noFill/>
            <a:miter lim="800000"/>
            <a:headEnd/>
            <a:tailEnd/>
          </a:ln>
        </p:spPr>
        <p:txBody>
          <a:bodyPr wrap="none" lIns="92075" tIns="46038" rIns="92075" bIns="46038">
            <a:spAutoFit/>
          </a:bodyPr>
          <a:lstStyle/>
          <a:p>
            <a:pPr algn="ctr"/>
            <a:r>
              <a:rPr lang="en-US" altLang="zh-CN" i="1">
                <a:latin typeface="Times New Roman" pitchFamily="18" charset="0"/>
              </a:rPr>
              <a:t>w</a:t>
            </a:r>
            <a:r>
              <a:rPr lang="en-US" altLang="zh-CN" i="1" baseline="-25000">
                <a:latin typeface="Times New Roman" pitchFamily="18" charset="0"/>
              </a:rPr>
              <a:t>ij</a:t>
            </a:r>
          </a:p>
        </p:txBody>
      </p:sp>
      <p:sp>
        <p:nvSpPr>
          <p:cNvPr id="18448" name="Freeform 38"/>
          <p:cNvSpPr>
            <a:spLocks/>
          </p:cNvSpPr>
          <p:nvPr/>
        </p:nvSpPr>
        <p:spPr bwMode="auto">
          <a:xfrm>
            <a:off x="5024438" y="4868863"/>
            <a:ext cx="504825" cy="160337"/>
          </a:xfrm>
          <a:custGeom>
            <a:avLst/>
            <a:gdLst>
              <a:gd name="T0" fmla="*/ 659218797 w 385"/>
              <a:gd name="T1" fmla="*/ 0 h 101"/>
              <a:gd name="T2" fmla="*/ 537331790 w 385"/>
              <a:gd name="T3" fmla="*/ 12599948 h 101"/>
              <a:gd name="T4" fmla="*/ 436045570 w 385"/>
              <a:gd name="T5" fmla="*/ 37801433 h 101"/>
              <a:gd name="T6" fmla="*/ 394843995 w 385"/>
              <a:gd name="T7" fmla="*/ 63002922 h 101"/>
              <a:gd name="T8" fmla="*/ 365659875 w 385"/>
              <a:gd name="T9" fmla="*/ 75604454 h 101"/>
              <a:gd name="T10" fmla="*/ 345060399 w 385"/>
              <a:gd name="T11" fmla="*/ 100805930 h 101"/>
              <a:gd name="T12" fmla="*/ 334759268 w 385"/>
              <a:gd name="T13" fmla="*/ 126007431 h 101"/>
              <a:gd name="T14" fmla="*/ 324459530 w 385"/>
              <a:gd name="T15" fmla="*/ 151208907 h 101"/>
              <a:gd name="T16" fmla="*/ 303858742 w 385"/>
              <a:gd name="T17" fmla="*/ 176410384 h 101"/>
              <a:gd name="T18" fmla="*/ 274674622 w 385"/>
              <a:gd name="T19" fmla="*/ 189010328 h 101"/>
              <a:gd name="T20" fmla="*/ 233473047 w 385"/>
              <a:gd name="T21" fmla="*/ 214211854 h 101"/>
              <a:gd name="T22" fmla="*/ 121887048 w 385"/>
              <a:gd name="T23" fmla="*/ 239413330 h 101"/>
              <a:gd name="T24" fmla="*/ 0 w 385"/>
              <a:gd name="T25" fmla="*/ 252014862 h 1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5"/>
              <a:gd name="T40" fmla="*/ 0 h 101"/>
              <a:gd name="T41" fmla="*/ 385 w 385"/>
              <a:gd name="T42" fmla="*/ 101 h 10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5" h="101">
                <a:moveTo>
                  <a:pt x="384" y="0"/>
                </a:moveTo>
                <a:lnTo>
                  <a:pt x="313" y="5"/>
                </a:lnTo>
                <a:lnTo>
                  <a:pt x="254" y="15"/>
                </a:lnTo>
                <a:lnTo>
                  <a:pt x="230" y="25"/>
                </a:lnTo>
                <a:lnTo>
                  <a:pt x="213" y="30"/>
                </a:lnTo>
                <a:lnTo>
                  <a:pt x="201" y="40"/>
                </a:lnTo>
                <a:lnTo>
                  <a:pt x="195" y="50"/>
                </a:lnTo>
                <a:lnTo>
                  <a:pt x="189" y="60"/>
                </a:lnTo>
                <a:lnTo>
                  <a:pt x="177" y="70"/>
                </a:lnTo>
                <a:lnTo>
                  <a:pt x="160" y="75"/>
                </a:lnTo>
                <a:lnTo>
                  <a:pt x="136" y="85"/>
                </a:lnTo>
                <a:lnTo>
                  <a:pt x="71" y="95"/>
                </a:lnTo>
                <a:lnTo>
                  <a:pt x="0" y="100"/>
                </a:lnTo>
              </a:path>
            </a:pathLst>
          </a:custGeom>
          <a:noFill/>
          <a:ln w="12700" cap="rnd" cmpd="sng">
            <a:solidFill>
              <a:srgbClr val="000000"/>
            </a:solidFill>
            <a:prstDash val="solid"/>
            <a:round/>
            <a:headEnd type="none" w="sm" len="sm"/>
            <a:tailEnd type="stealth" w="med" len="med"/>
          </a:ln>
        </p:spPr>
        <p:txBody>
          <a:bodyPr/>
          <a:lstStyle/>
          <a:p>
            <a:endParaRPr lang="zh-CN" altLang="en-US"/>
          </a:p>
        </p:txBody>
      </p:sp>
      <p:graphicFrame>
        <p:nvGraphicFramePr>
          <p:cNvPr id="18434" name="Object 2"/>
          <p:cNvGraphicFramePr>
            <a:graphicFrameLocks noChangeAspect="1"/>
          </p:cNvGraphicFramePr>
          <p:nvPr/>
        </p:nvGraphicFramePr>
        <p:xfrm>
          <a:off x="6753225" y="1849438"/>
          <a:ext cx="2270125" cy="571500"/>
        </p:xfrm>
        <a:graphic>
          <a:graphicData uri="http://schemas.openxmlformats.org/presentationml/2006/ole">
            <mc:AlternateContent xmlns:mc="http://schemas.openxmlformats.org/markup-compatibility/2006">
              <mc:Choice xmlns:v="urn:schemas-microsoft-com:vml" Requires="v">
                <p:oleObj spid="_x0000_s191103" name="Equation" r:id="rId4" imgW="2095200" imgH="571320" progId="Equation.3">
                  <p:embed/>
                </p:oleObj>
              </mc:Choice>
              <mc:Fallback>
                <p:oleObj name="Equation" r:id="rId4" imgW="2095200" imgH="57132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225" y="1849438"/>
                        <a:ext cx="2270125" cy="5715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8435" name="Object 3"/>
          <p:cNvGraphicFramePr>
            <a:graphicFrameLocks noChangeAspect="1"/>
          </p:cNvGraphicFramePr>
          <p:nvPr/>
        </p:nvGraphicFramePr>
        <p:xfrm>
          <a:off x="7113588" y="2438400"/>
          <a:ext cx="1692275" cy="774700"/>
        </p:xfrm>
        <a:graphic>
          <a:graphicData uri="http://schemas.openxmlformats.org/presentationml/2006/ole">
            <mc:AlternateContent xmlns:mc="http://schemas.openxmlformats.org/markup-compatibility/2006">
              <mc:Choice xmlns:v="urn:schemas-microsoft-com:vml" Requires="v">
                <p:oleObj spid="_x0000_s191104" name="Equation" r:id="rId6" imgW="1562040" imgH="774360" progId="Equation.3">
                  <p:embed/>
                </p:oleObj>
              </mc:Choice>
              <mc:Fallback>
                <p:oleObj name="Equation" r:id="rId6" imgW="1562040" imgH="77436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3588" y="2438400"/>
                        <a:ext cx="1692275" cy="7747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8436" name="Object 4"/>
          <p:cNvGraphicFramePr>
            <a:graphicFrameLocks noChangeAspect="1"/>
          </p:cNvGraphicFramePr>
          <p:nvPr/>
        </p:nvGraphicFramePr>
        <p:xfrm>
          <a:off x="6248400" y="3441700"/>
          <a:ext cx="3508375" cy="419100"/>
        </p:xfrm>
        <a:graphic>
          <a:graphicData uri="http://schemas.openxmlformats.org/presentationml/2006/ole">
            <mc:AlternateContent xmlns:mc="http://schemas.openxmlformats.org/markup-compatibility/2006">
              <mc:Choice xmlns:v="urn:schemas-microsoft-com:vml" Requires="v">
                <p:oleObj spid="_x0000_s191105" name="Equation" r:id="rId8" imgW="3238200" imgH="419040" progId="Equation.3">
                  <p:embed/>
                </p:oleObj>
              </mc:Choice>
              <mc:Fallback>
                <p:oleObj name="Equation" r:id="rId8" imgW="3238200" imgH="41904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3441700"/>
                        <a:ext cx="3508375" cy="4191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8437" name="Object 5"/>
          <p:cNvGraphicFramePr>
            <a:graphicFrameLocks noChangeAspect="1"/>
          </p:cNvGraphicFramePr>
          <p:nvPr/>
        </p:nvGraphicFramePr>
        <p:xfrm>
          <a:off x="6953250" y="4840288"/>
          <a:ext cx="2614613" cy="533400"/>
        </p:xfrm>
        <a:graphic>
          <a:graphicData uri="http://schemas.openxmlformats.org/presentationml/2006/ole">
            <mc:AlternateContent xmlns:mc="http://schemas.openxmlformats.org/markup-compatibility/2006">
              <mc:Choice xmlns:v="urn:schemas-microsoft-com:vml" Requires="v">
                <p:oleObj spid="_x0000_s191106" name="Equation" r:id="rId10" imgW="2412720" imgH="419040" progId="Equation.3">
                  <p:embed/>
                </p:oleObj>
              </mc:Choice>
              <mc:Fallback>
                <p:oleObj name="Equation" r:id="rId10" imgW="2412720" imgH="4190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3250" y="4840288"/>
                        <a:ext cx="2614613" cy="533400"/>
                      </a:xfrm>
                      <a:prstGeom prst="rect">
                        <a:avLst/>
                      </a:prstGeom>
                      <a:noFill/>
                      <a:ln>
                        <a:noFill/>
                      </a:ln>
                      <a:extLst>
                        <a:ext uri="{909E8E84-426E-40dd-AFC4-6F175D3DCCD1}">
                          <a14:hiddenFill xmlns="" xmlns:a14="http://schemas.microsoft.com/office/drawing/2010/main">
                            <a:solidFill>
                              <a:srgbClr val="666699"/>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8438" name="Object 6"/>
          <p:cNvGraphicFramePr>
            <a:graphicFrameLocks noChangeAspect="1"/>
          </p:cNvGraphicFramePr>
          <p:nvPr/>
        </p:nvGraphicFramePr>
        <p:xfrm>
          <a:off x="7096125" y="5602288"/>
          <a:ext cx="2187575" cy="419100"/>
        </p:xfrm>
        <a:graphic>
          <a:graphicData uri="http://schemas.openxmlformats.org/presentationml/2006/ole">
            <mc:AlternateContent xmlns:mc="http://schemas.openxmlformats.org/markup-compatibility/2006">
              <mc:Choice xmlns:v="urn:schemas-microsoft-com:vml" Requires="v">
                <p:oleObj spid="_x0000_s191107" name="Equation" r:id="rId12" imgW="2019240" imgH="419040" progId="Equation.3">
                  <p:embed/>
                </p:oleObj>
              </mc:Choice>
              <mc:Fallback>
                <p:oleObj name="Equation" r:id="rId12" imgW="2019240" imgH="41904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6125" y="5602288"/>
                        <a:ext cx="2187575" cy="419100"/>
                      </a:xfrm>
                      <a:prstGeom prst="rect">
                        <a:avLst/>
                      </a:prstGeom>
                      <a:noFill/>
                      <a:ln>
                        <a:noFill/>
                      </a:ln>
                      <a:extLst>
                        <a:ext uri="{909E8E84-426E-40dd-AFC4-6F175D3DCCD1}">
                          <a14:hiddenFill xmlns="" xmlns:a14="http://schemas.microsoft.com/office/drawing/2010/main">
                            <a:solidFill>
                              <a:srgbClr val="666699"/>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8439" name="Object 7"/>
          <p:cNvGraphicFramePr>
            <a:graphicFrameLocks noChangeAspect="1"/>
          </p:cNvGraphicFramePr>
          <p:nvPr/>
        </p:nvGraphicFramePr>
        <p:xfrm>
          <a:off x="6176963" y="4081463"/>
          <a:ext cx="3673475" cy="571500"/>
        </p:xfrm>
        <a:graphic>
          <a:graphicData uri="http://schemas.openxmlformats.org/presentationml/2006/ole">
            <mc:AlternateContent xmlns:mc="http://schemas.openxmlformats.org/markup-compatibility/2006">
              <mc:Choice xmlns:v="urn:schemas-microsoft-com:vml" Requires="v">
                <p:oleObj spid="_x0000_s191108" name="Equation" r:id="rId14" imgW="3390840" imgH="571320" progId="Equation.3">
                  <p:embed/>
                </p:oleObj>
              </mc:Choice>
              <mc:Fallback>
                <p:oleObj name="Equation" r:id="rId14" imgW="3390840" imgH="57132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76963" y="4081463"/>
                        <a:ext cx="3673475" cy="5715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8449" name="Text Box 45"/>
          <p:cNvSpPr txBox="1">
            <a:spLocks noChangeArrowheads="1"/>
          </p:cNvSpPr>
          <p:nvPr/>
        </p:nvSpPr>
        <p:spPr bwMode="auto">
          <a:xfrm>
            <a:off x="5019675" y="5181600"/>
            <a:ext cx="236538" cy="369888"/>
          </a:xfrm>
          <a:prstGeom prst="rect">
            <a:avLst/>
          </a:prstGeom>
          <a:noFill/>
          <a:ln w="9525">
            <a:noFill/>
            <a:miter lim="800000"/>
            <a:headEnd/>
            <a:tailEnd/>
          </a:ln>
        </p:spPr>
        <p:txBody>
          <a:bodyPr wrap="none">
            <a:spAutoFit/>
          </a:bodyPr>
          <a:lstStyle/>
          <a:p>
            <a:r>
              <a:rPr lang="en-US" altLang="zh-CN"/>
              <a:t>i</a:t>
            </a:r>
          </a:p>
        </p:txBody>
      </p:sp>
      <p:sp>
        <p:nvSpPr>
          <p:cNvPr id="18450" name="Text Box 47"/>
          <p:cNvSpPr txBox="1">
            <a:spLocks noChangeArrowheads="1"/>
          </p:cNvSpPr>
          <p:nvPr/>
        </p:nvSpPr>
        <p:spPr bwMode="auto">
          <a:xfrm>
            <a:off x="5349875" y="2667000"/>
            <a:ext cx="338138" cy="369888"/>
          </a:xfrm>
          <a:prstGeom prst="rect">
            <a:avLst/>
          </a:prstGeom>
          <a:noFill/>
          <a:ln w="9525">
            <a:noFill/>
            <a:miter lim="800000"/>
            <a:headEnd/>
            <a:tailEnd/>
          </a:ln>
        </p:spPr>
        <p:txBody>
          <a:bodyPr wrap="none">
            <a:spAutoFit/>
          </a:bodyPr>
          <a:lstStyle/>
          <a:p>
            <a:r>
              <a:rPr lang="en-US" altLang="zh-CN"/>
              <a:t>K</a:t>
            </a:r>
          </a:p>
        </p:txBody>
      </p:sp>
      <p:sp>
        <p:nvSpPr>
          <p:cNvPr id="18451" name="Text Box 57"/>
          <p:cNvSpPr txBox="1">
            <a:spLocks noChangeArrowheads="1"/>
          </p:cNvSpPr>
          <p:nvPr/>
        </p:nvSpPr>
        <p:spPr bwMode="auto">
          <a:xfrm>
            <a:off x="4854575" y="3962400"/>
            <a:ext cx="247650" cy="369888"/>
          </a:xfrm>
          <a:prstGeom prst="rect">
            <a:avLst/>
          </a:prstGeom>
          <a:noFill/>
          <a:ln w="9525">
            <a:noFill/>
            <a:miter lim="800000"/>
            <a:headEnd/>
            <a:tailEnd/>
          </a:ln>
        </p:spPr>
        <p:txBody>
          <a:bodyPr>
            <a:spAutoFit/>
          </a:bodyPr>
          <a:lstStyle/>
          <a:p>
            <a:pPr>
              <a:spcBef>
                <a:spcPct val="50000"/>
              </a:spcBef>
            </a:pPr>
            <a:r>
              <a:rPr lang="en-US" altLang="zh-CN"/>
              <a:t>j</a:t>
            </a:r>
          </a:p>
        </p:txBody>
      </p:sp>
      <p:cxnSp>
        <p:nvCxnSpPr>
          <p:cNvPr id="51" name="直接箭头连接符 50"/>
          <p:cNvCxnSpPr/>
          <p:nvPr/>
        </p:nvCxnSpPr>
        <p:spPr>
          <a:xfrm>
            <a:off x="6176963" y="1989138"/>
            <a:ext cx="0" cy="3816350"/>
          </a:xfrm>
          <a:prstGeom prst="straightConnector1">
            <a:avLst/>
          </a:prstGeom>
          <a:ln w="95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6032500" y="1989138"/>
            <a:ext cx="0" cy="3816350"/>
          </a:xfrm>
          <a:prstGeom prst="straightConnector1">
            <a:avLst/>
          </a:prstGeom>
          <a:ln w="9525">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155700" y="381000"/>
            <a:ext cx="8442325" cy="762000"/>
          </a:xfrm>
        </p:spPr>
        <p:txBody>
          <a:bodyPr/>
          <a:lstStyle/>
          <a:p>
            <a:r>
              <a:rPr lang="en-US" altLang="zh-CN" smtClean="0"/>
              <a:t>Back Propagation</a:t>
            </a:r>
            <a:endParaRPr lang="zh-CN" altLang="en-US" smtClean="0"/>
          </a:p>
        </p:txBody>
      </p:sp>
      <p:graphicFrame>
        <p:nvGraphicFramePr>
          <p:cNvPr id="19458" name="Object 2"/>
          <p:cNvGraphicFramePr>
            <a:graphicFrameLocks noGrp="1" noChangeAspect="1"/>
          </p:cNvGraphicFramePr>
          <p:nvPr>
            <p:ph type="body" idx="1"/>
          </p:nvPr>
        </p:nvGraphicFramePr>
        <p:xfrm>
          <a:off x="461963" y="1371600"/>
          <a:ext cx="8624887" cy="5105400"/>
        </p:xfrm>
        <a:graphic>
          <a:graphicData uri="http://schemas.openxmlformats.org/presentationml/2006/ole">
            <mc:AlternateContent xmlns:mc="http://schemas.openxmlformats.org/markup-compatibility/2006">
              <mc:Choice xmlns:v="urn:schemas-microsoft-com:vml" Requires="v">
                <p:oleObj spid="_x0000_s191607" name="BMP 图象" r:id="rId4" imgW="4191585" imgH="2809524" progId="Paint.Picture">
                  <p:embed/>
                </p:oleObj>
              </mc:Choice>
              <mc:Fallback>
                <p:oleObj name="BMP 图象" r:id="rId4" imgW="4191585" imgH="2809524"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1371600"/>
                        <a:ext cx="8624887" cy="5105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73050" y="333375"/>
            <a:ext cx="8842375" cy="762000"/>
          </a:xfrm>
        </p:spPr>
        <p:txBody>
          <a:bodyPr/>
          <a:lstStyle/>
          <a:p>
            <a:r>
              <a:rPr lang="en-US" altLang="zh-CN" smtClean="0"/>
              <a:t>1-Nearest Neighbor</a:t>
            </a:r>
          </a:p>
        </p:txBody>
      </p:sp>
      <p:sp>
        <p:nvSpPr>
          <p:cNvPr id="11276" name="Oval 12"/>
          <p:cNvSpPr>
            <a:spLocks noChangeArrowheads="1"/>
          </p:cNvSpPr>
          <p:nvPr/>
        </p:nvSpPr>
        <p:spPr bwMode="auto">
          <a:xfrm>
            <a:off x="3962400" y="4953000"/>
            <a:ext cx="330200" cy="152400"/>
          </a:xfrm>
          <a:prstGeom prst="ellipse">
            <a:avLst/>
          </a:prstGeom>
          <a:solidFill>
            <a:schemeClr val="bg1"/>
          </a:solidFill>
          <a:ln w="9525">
            <a:solidFill>
              <a:schemeClr val="tx1"/>
            </a:solidFill>
            <a:miter lim="800000"/>
            <a:headEnd/>
            <a:tailEnd/>
          </a:ln>
        </p:spPr>
        <p:txBody>
          <a:bodyPr wrap="none" anchor="ctr"/>
          <a:lstStyle/>
          <a:p>
            <a:endParaRPr lang="zh-CN" altLang="en-US"/>
          </a:p>
        </p:txBody>
      </p:sp>
      <p:sp>
        <p:nvSpPr>
          <p:cNvPr id="11279" name="Oval 15"/>
          <p:cNvSpPr>
            <a:spLocks noChangeArrowheads="1"/>
          </p:cNvSpPr>
          <p:nvPr/>
        </p:nvSpPr>
        <p:spPr bwMode="auto">
          <a:xfrm>
            <a:off x="4705350" y="2819400"/>
            <a:ext cx="1403350" cy="1295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271" name="Oval 7"/>
          <p:cNvSpPr>
            <a:spLocks noChangeArrowheads="1"/>
          </p:cNvSpPr>
          <p:nvPr/>
        </p:nvSpPr>
        <p:spPr bwMode="auto">
          <a:xfrm>
            <a:off x="3384550" y="3581400"/>
            <a:ext cx="247650" cy="1524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1272" name="Oval 8"/>
          <p:cNvSpPr>
            <a:spLocks noChangeArrowheads="1"/>
          </p:cNvSpPr>
          <p:nvPr/>
        </p:nvSpPr>
        <p:spPr bwMode="auto">
          <a:xfrm>
            <a:off x="5118100" y="3581400"/>
            <a:ext cx="3302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1273" name="Oval 9"/>
          <p:cNvSpPr>
            <a:spLocks noChangeArrowheads="1"/>
          </p:cNvSpPr>
          <p:nvPr/>
        </p:nvSpPr>
        <p:spPr bwMode="auto">
          <a:xfrm>
            <a:off x="6438900" y="3962400"/>
            <a:ext cx="247650" cy="152400"/>
          </a:xfrm>
          <a:prstGeom prst="ellipse">
            <a:avLst/>
          </a:prstGeom>
          <a:solidFill>
            <a:schemeClr val="bg1"/>
          </a:solidFill>
          <a:ln w="9525">
            <a:solidFill>
              <a:schemeClr val="tx1"/>
            </a:solidFill>
            <a:miter lim="800000"/>
            <a:headEnd/>
            <a:tailEnd/>
          </a:ln>
        </p:spPr>
        <p:txBody>
          <a:bodyPr wrap="none" anchor="ctr"/>
          <a:lstStyle/>
          <a:p>
            <a:endParaRPr lang="zh-CN" altLang="en-US"/>
          </a:p>
        </p:txBody>
      </p:sp>
      <p:sp>
        <p:nvSpPr>
          <p:cNvPr id="11274" name="Oval 10"/>
          <p:cNvSpPr>
            <a:spLocks noChangeArrowheads="1"/>
          </p:cNvSpPr>
          <p:nvPr/>
        </p:nvSpPr>
        <p:spPr bwMode="auto">
          <a:xfrm>
            <a:off x="3797300" y="2743200"/>
            <a:ext cx="247650" cy="1524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1275" name="Oval 11"/>
          <p:cNvSpPr>
            <a:spLocks noChangeArrowheads="1"/>
          </p:cNvSpPr>
          <p:nvPr/>
        </p:nvSpPr>
        <p:spPr bwMode="auto">
          <a:xfrm>
            <a:off x="5283200" y="2971800"/>
            <a:ext cx="247650" cy="2286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1277" name="Oval 13"/>
          <p:cNvSpPr>
            <a:spLocks noChangeArrowheads="1"/>
          </p:cNvSpPr>
          <p:nvPr/>
        </p:nvSpPr>
        <p:spPr bwMode="auto">
          <a:xfrm>
            <a:off x="2311400" y="4495800"/>
            <a:ext cx="247650" cy="152400"/>
          </a:xfrm>
          <a:prstGeom prst="ellipse">
            <a:avLst/>
          </a:prstGeom>
          <a:solidFill>
            <a:schemeClr val="bg1"/>
          </a:solidFill>
          <a:ln w="9525">
            <a:solidFill>
              <a:schemeClr val="tx1"/>
            </a:solidFill>
            <a:miter lim="800000"/>
            <a:headEnd/>
            <a:tailEnd/>
          </a:ln>
        </p:spPr>
        <p:txBody>
          <a:bodyPr wrap="none" anchor="ctr"/>
          <a:lstStyle/>
          <a:p>
            <a:endParaRPr lang="zh-CN" altLang="en-US"/>
          </a:p>
        </p:txBody>
      </p:sp>
      <p:sp>
        <p:nvSpPr>
          <p:cNvPr id="11278" name="Oval 14"/>
          <p:cNvSpPr>
            <a:spLocks noChangeArrowheads="1"/>
          </p:cNvSpPr>
          <p:nvPr/>
        </p:nvSpPr>
        <p:spPr bwMode="auto">
          <a:xfrm>
            <a:off x="5365750" y="5029200"/>
            <a:ext cx="247650" cy="152400"/>
          </a:xfrm>
          <a:prstGeom prst="ellipse">
            <a:avLst/>
          </a:prstGeom>
          <a:solidFill>
            <a:schemeClr val="bg1"/>
          </a:solidFill>
          <a:ln w="9525">
            <a:solidFill>
              <a:schemeClr val="tx1"/>
            </a:solidFill>
            <a:miter lim="800000"/>
            <a:headEnd/>
            <a:tailEnd/>
          </a:ln>
        </p:spPr>
        <p:txBody>
          <a:bodyPr wrap="none" anchor="ctr"/>
          <a:lstStyle/>
          <a:p>
            <a:endParaRPr lang="zh-CN" altLang="en-US"/>
          </a:p>
        </p:txBody>
      </p:sp>
      <p:sp>
        <p:nvSpPr>
          <p:cNvPr id="11282" name="Oval 18"/>
          <p:cNvSpPr>
            <a:spLocks noChangeArrowheads="1"/>
          </p:cNvSpPr>
          <p:nvPr/>
        </p:nvSpPr>
        <p:spPr bwMode="auto">
          <a:xfrm flipV="1">
            <a:off x="5118100" y="3581400"/>
            <a:ext cx="330200" cy="1524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3" name="Text Box 25"/>
          <p:cNvSpPr txBox="1">
            <a:spLocks noChangeArrowheads="1"/>
          </p:cNvSpPr>
          <p:nvPr/>
        </p:nvSpPr>
        <p:spPr bwMode="auto">
          <a:xfrm>
            <a:off x="3728864" y="5157192"/>
            <a:ext cx="979755" cy="400110"/>
          </a:xfrm>
          <a:prstGeom prst="rect">
            <a:avLst/>
          </a:prstGeom>
          <a:noFill/>
          <a:ln w="9525">
            <a:noFill/>
            <a:miter lim="800000"/>
            <a:headEnd/>
            <a:tailEnd/>
          </a:ln>
        </p:spPr>
        <p:txBody>
          <a:bodyPr wrap="none">
            <a:spAutoFit/>
          </a:bodyPr>
          <a:lstStyle/>
          <a:p>
            <a:r>
              <a:rPr lang="en-US" altLang="zh-CN" sz="2000">
                <a:latin typeface="Tahoma" pitchFamily="34" charset="0"/>
              </a:rPr>
              <a:t>Class </a:t>
            </a:r>
            <a:r>
              <a:rPr lang="en-US" altLang="zh-CN" sz="2000" smtClean="0">
                <a:latin typeface="Tahoma" pitchFamily="34" charset="0"/>
              </a:rPr>
              <a:t>0</a:t>
            </a:r>
            <a:endParaRPr lang="en-US" altLang="zh-CN" sz="2000">
              <a:latin typeface="Tahoma" pitchFamily="34" charset="0"/>
            </a:endParaRPr>
          </a:p>
        </p:txBody>
      </p:sp>
      <p:sp>
        <p:nvSpPr>
          <p:cNvPr id="14" name="Text Box 25"/>
          <p:cNvSpPr txBox="1">
            <a:spLocks noChangeArrowheads="1"/>
          </p:cNvSpPr>
          <p:nvPr/>
        </p:nvSpPr>
        <p:spPr bwMode="auto">
          <a:xfrm>
            <a:off x="3584848" y="2276872"/>
            <a:ext cx="1165225" cy="400050"/>
          </a:xfrm>
          <a:prstGeom prst="rect">
            <a:avLst/>
          </a:prstGeom>
          <a:noFill/>
          <a:ln w="9525">
            <a:noFill/>
            <a:miter lim="800000"/>
            <a:headEnd/>
            <a:tailEnd/>
          </a:ln>
        </p:spPr>
        <p:txBody>
          <a:bodyPr wrap="none">
            <a:spAutoFit/>
          </a:bodyPr>
          <a:lstStyle/>
          <a:p>
            <a:r>
              <a:rPr lang="en-US" altLang="zh-CN" sz="2000">
                <a:latin typeface="Tahoma" pitchFamily="34" charset="0"/>
              </a:rPr>
              <a:t>Class </a:t>
            </a:r>
            <a:r>
              <a:rPr lang="en-US" altLang="zh-CN" sz="2000" smtClean="0">
                <a:latin typeface="Tahoma" pitchFamily="34" charset="0"/>
              </a:rPr>
              <a:t>+1</a:t>
            </a:r>
            <a:endParaRPr lang="en-US" altLang="zh-CN" sz="2000">
              <a:latin typeface="Tahoma" pitchFamily="34" charset="0"/>
            </a:endParaRPr>
          </a:p>
        </p:txBody>
      </p:sp>
    </p:spTree>
    <p:extLst>
      <p:ext uri="{BB962C8B-B14F-4D97-AF65-F5344CB8AC3E}">
        <p14:creationId xmlns:p14="http://schemas.microsoft.com/office/powerpoint/2010/main" val="210864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12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2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12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12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12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12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1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272"/>
                                        </p:tgtEl>
                                        <p:attrNameLst>
                                          <p:attrName>style.visibility</p:attrName>
                                        </p:attrNameLst>
                                      </p:cBhvr>
                                      <p:to>
                                        <p:strVal val="visible"/>
                                      </p:to>
                                    </p:set>
                                  </p:childTnLst>
                                  <p:subTnLst>
                                    <p:animClr clrSpc="rgb" dir="cw">
                                      <p:cBhvr override="childStyle">
                                        <p:cTn dur="1" fill="hold" display="0" masterRel="nextClick" afterEffect="1"/>
                                        <p:tgtEl>
                                          <p:spTgt spid="11272"/>
                                        </p:tgtEl>
                                        <p:attrNameLst>
                                          <p:attrName>ppt_c</p:attrName>
                                        </p:attrNameLst>
                                      </p:cBhvr>
                                      <p:to>
                                        <a:schemeClr va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1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animBg="1"/>
      <p:bldP spid="11279" grpId="0" animBg="1"/>
      <p:bldP spid="11271" grpId="0" animBg="1"/>
      <p:bldP spid="11272" grpId="0" animBg="1"/>
      <p:bldP spid="11273" grpId="0" animBg="1"/>
      <p:bldP spid="11274" grpId="0" animBg="1"/>
      <p:bldP spid="11275" grpId="0" animBg="1"/>
      <p:bldP spid="11277" grpId="0" animBg="1"/>
      <p:bldP spid="11278" grpId="0" animBg="1"/>
      <p:bldP spid="1128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p:txBody>
          <a:bodyPr/>
          <a:lstStyle/>
          <a:p>
            <a:r>
              <a:rPr lang="en-US" altLang="zh-CN" sz="2400" smtClean="0"/>
              <a:t>Input: X={1,0,1},</a:t>
            </a:r>
            <a:r>
              <a:rPr lang="zh-CN" altLang="en-US" sz="2400" smtClean="0"/>
              <a:t>  </a:t>
            </a:r>
            <a:r>
              <a:rPr lang="en-US" altLang="zh-CN" sz="2400" smtClean="0"/>
              <a:t>output: 1</a:t>
            </a:r>
          </a:p>
          <a:p>
            <a:endParaRPr lang="en-US" altLang="zh-CN" sz="2400" smtClean="0"/>
          </a:p>
          <a:p>
            <a:r>
              <a:rPr lang="en-US" altLang="zh-CN" sz="2400" smtClean="0"/>
              <a:t>X1=1, x2=0, x3=1, </a:t>
            </a:r>
          </a:p>
          <a:p>
            <a:pPr>
              <a:buFont typeface="Wingdings" pitchFamily="2" charset="2"/>
              <a:buNone/>
            </a:pPr>
            <a:r>
              <a:rPr lang="en-US" altLang="zh-CN" sz="2400" smtClean="0"/>
              <a:t>	w14=0.2, w15=-0.3, </a:t>
            </a:r>
          </a:p>
          <a:p>
            <a:pPr>
              <a:buFont typeface="Wingdings" pitchFamily="2" charset="2"/>
              <a:buNone/>
            </a:pPr>
            <a:r>
              <a:rPr lang="en-US" altLang="zh-CN" sz="2400" smtClean="0"/>
              <a:t>	w24=0.4, w25=0.1, </a:t>
            </a:r>
          </a:p>
          <a:p>
            <a:pPr>
              <a:buFont typeface="Wingdings" pitchFamily="2" charset="2"/>
              <a:buNone/>
            </a:pPr>
            <a:r>
              <a:rPr lang="en-US" altLang="zh-CN" sz="2400" smtClean="0"/>
              <a:t>	w34=-0.5, w35=0.2, </a:t>
            </a:r>
          </a:p>
          <a:p>
            <a:pPr>
              <a:buFont typeface="Wingdings" pitchFamily="2" charset="2"/>
              <a:buNone/>
            </a:pPr>
            <a:r>
              <a:rPr lang="en-US" altLang="zh-CN" sz="2400" smtClean="0"/>
              <a:t>	w46=-0.3, w56=-0.2,</a:t>
            </a:r>
          </a:p>
          <a:p>
            <a:pPr>
              <a:buFont typeface="Wingdings" pitchFamily="2" charset="2"/>
              <a:buNone/>
            </a:pPr>
            <a:endParaRPr lang="en-US" altLang="zh-CN" sz="2400" smtClean="0"/>
          </a:p>
          <a:p>
            <a:r>
              <a:rPr lang="en-US" altLang="zh-CN" sz="2400" smtClean="0"/>
              <a:t>Bias: node 4:-0.4, node 5:0.2, node 6:0.1</a:t>
            </a:r>
          </a:p>
          <a:p>
            <a:endParaRPr lang="en-US" altLang="zh-CN" sz="2400" smtClean="0"/>
          </a:p>
          <a:p>
            <a:r>
              <a:rPr lang="en-US" altLang="zh-CN" sz="2400" smtClean="0"/>
              <a:t>Learning rate l=0.9</a:t>
            </a:r>
          </a:p>
        </p:txBody>
      </p:sp>
      <p:sp>
        <p:nvSpPr>
          <p:cNvPr id="49155" name="Rectangle 3"/>
          <p:cNvSpPr>
            <a:spLocks noChangeArrowheads="1"/>
          </p:cNvSpPr>
          <p:nvPr/>
        </p:nvSpPr>
        <p:spPr bwMode="auto">
          <a:xfrm>
            <a:off x="1485900" y="438150"/>
            <a:ext cx="184150" cy="769938"/>
          </a:xfrm>
          <a:prstGeom prst="rect">
            <a:avLst/>
          </a:prstGeom>
          <a:noFill/>
          <a:ln w="9525">
            <a:noFill/>
            <a:miter lim="800000"/>
            <a:headEnd/>
            <a:tailEnd/>
          </a:ln>
        </p:spPr>
        <p:txBody>
          <a:bodyPr wrap="none">
            <a:spAutoFit/>
          </a:bodyPr>
          <a:lstStyle/>
          <a:p>
            <a:endParaRPr kumimoji="1" lang="en-US" altLang="zh-CN" sz="4400" b="1">
              <a:solidFill>
                <a:srgbClr val="663300"/>
              </a:solidFill>
              <a:ea typeface="隶书" pitchFamily="49" charset="-122"/>
            </a:endParaRPr>
          </a:p>
        </p:txBody>
      </p:sp>
      <p:sp>
        <p:nvSpPr>
          <p:cNvPr id="49156" name="Rectangle 4"/>
          <p:cNvSpPr>
            <a:spLocks noChangeArrowheads="1"/>
          </p:cNvSpPr>
          <p:nvPr/>
        </p:nvSpPr>
        <p:spPr bwMode="auto">
          <a:xfrm>
            <a:off x="990600" y="609600"/>
            <a:ext cx="3714750" cy="579438"/>
          </a:xfrm>
          <a:prstGeom prst="rect">
            <a:avLst/>
          </a:prstGeom>
          <a:noFill/>
          <a:ln w="9525">
            <a:noFill/>
            <a:miter lim="800000"/>
            <a:headEnd/>
            <a:tailEnd/>
          </a:ln>
        </p:spPr>
        <p:txBody>
          <a:bodyPr>
            <a:spAutoFit/>
          </a:bodyPr>
          <a:lstStyle/>
          <a:p>
            <a:r>
              <a:rPr lang="en-US" altLang="zh-CN" sz="3200">
                <a:solidFill>
                  <a:schemeClr val="tx2"/>
                </a:solidFill>
              </a:rPr>
              <a:t>One example</a:t>
            </a:r>
            <a:endParaRPr lang="zh-CN" altLang="en-US" sz="3200">
              <a:solidFill>
                <a:schemeClr val="tx2"/>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body" idx="1"/>
          </p:nvPr>
        </p:nvSpPr>
        <p:spPr>
          <a:xfrm>
            <a:off x="495300" y="1371600"/>
            <a:ext cx="8420100" cy="4913313"/>
          </a:xfrm>
        </p:spPr>
        <p:txBody>
          <a:bodyPr/>
          <a:lstStyle/>
          <a:p>
            <a:pPr>
              <a:lnSpc>
                <a:spcPct val="90000"/>
              </a:lnSpc>
            </a:pPr>
            <a:r>
              <a:rPr lang="en-US" altLang="zh-CN" sz="2400" smtClean="0"/>
              <a:t>Node 4:</a:t>
            </a:r>
          </a:p>
          <a:p>
            <a:pPr>
              <a:lnSpc>
                <a:spcPct val="90000"/>
              </a:lnSpc>
              <a:buFont typeface="Wingdings" pitchFamily="2" charset="2"/>
              <a:buNone/>
            </a:pPr>
            <a:r>
              <a:rPr lang="en-US" altLang="zh-CN" sz="2400" smtClean="0"/>
              <a:t>	input :w14*x1+w24*x2+w34*x3+bias of node 4=1*0.2+0.4*0-0.5*1-0.4=-0.7</a:t>
            </a:r>
          </a:p>
          <a:p>
            <a:pPr>
              <a:lnSpc>
                <a:spcPct val="90000"/>
              </a:lnSpc>
              <a:buFont typeface="Wingdings" pitchFamily="2" charset="2"/>
              <a:buNone/>
            </a:pPr>
            <a:r>
              <a:rPr lang="en-US" altLang="zh-CN" sz="2400" smtClean="0"/>
              <a:t>	output:</a:t>
            </a:r>
            <a:endParaRPr lang="zh-CN" altLang="en-US" sz="2400" smtClean="0"/>
          </a:p>
          <a:p>
            <a:pPr>
              <a:lnSpc>
                <a:spcPct val="90000"/>
              </a:lnSpc>
              <a:buFont typeface="Wingdings" pitchFamily="2" charset="2"/>
              <a:buNone/>
            </a:pPr>
            <a:r>
              <a:rPr lang="zh-CN" altLang="en-US" sz="2400" smtClean="0"/>
              <a:t>	</a:t>
            </a:r>
            <a:r>
              <a:rPr lang="en-US" altLang="zh-CN" sz="2400" smtClean="0"/>
              <a:t>O</a:t>
            </a:r>
            <a:r>
              <a:rPr lang="en-US" altLang="zh-CN" sz="2400" baseline="-25000" smtClean="0"/>
              <a:t>4</a:t>
            </a:r>
            <a:r>
              <a:rPr lang="en-US" altLang="zh-CN" sz="2400" smtClean="0"/>
              <a:t>=0.332</a:t>
            </a:r>
          </a:p>
          <a:p>
            <a:pPr>
              <a:lnSpc>
                <a:spcPct val="90000"/>
              </a:lnSpc>
              <a:buFont typeface="Wingdings" pitchFamily="2" charset="2"/>
              <a:buNone/>
            </a:pPr>
            <a:endParaRPr lang="en-US" altLang="zh-CN" sz="2400" smtClean="0"/>
          </a:p>
          <a:p>
            <a:pPr>
              <a:lnSpc>
                <a:spcPct val="90000"/>
              </a:lnSpc>
            </a:pPr>
            <a:r>
              <a:rPr lang="en-US" altLang="zh-CN" sz="2400" smtClean="0"/>
              <a:t>The same: node 5: input: 0.1,</a:t>
            </a:r>
            <a:r>
              <a:rPr lang="zh-CN" altLang="en-US" sz="2400" smtClean="0"/>
              <a:t>  </a:t>
            </a:r>
            <a:r>
              <a:rPr lang="en-US" altLang="zh-CN" sz="2400" smtClean="0"/>
              <a:t>output:0.525</a:t>
            </a:r>
          </a:p>
          <a:p>
            <a:pPr>
              <a:lnSpc>
                <a:spcPct val="90000"/>
              </a:lnSpc>
            </a:pPr>
            <a:endParaRPr lang="en-US" altLang="zh-CN" sz="2400" smtClean="0"/>
          </a:p>
          <a:p>
            <a:pPr>
              <a:lnSpc>
                <a:spcPct val="90000"/>
              </a:lnSpc>
            </a:pPr>
            <a:r>
              <a:rPr lang="en-US" altLang="zh-CN" sz="2400" smtClean="0"/>
              <a:t>Node 6:</a:t>
            </a:r>
          </a:p>
          <a:p>
            <a:pPr>
              <a:lnSpc>
                <a:spcPct val="90000"/>
              </a:lnSpc>
              <a:buFont typeface="Wingdings" pitchFamily="2" charset="2"/>
              <a:buNone/>
            </a:pPr>
            <a:r>
              <a:rPr lang="en-US" altLang="zh-CN" sz="2400" smtClean="0"/>
              <a:t>	input :w46*o4+w56*o5+bias of node 6=-0.3*0.332-0.2*0.525+0.1=-0.105</a:t>
            </a:r>
          </a:p>
          <a:p>
            <a:pPr>
              <a:lnSpc>
                <a:spcPct val="90000"/>
              </a:lnSpc>
              <a:buFont typeface="Wingdings" pitchFamily="2" charset="2"/>
              <a:buNone/>
            </a:pPr>
            <a:r>
              <a:rPr lang="en-US" altLang="zh-CN" sz="2400" smtClean="0"/>
              <a:t>	output:0.474</a:t>
            </a:r>
          </a:p>
        </p:txBody>
      </p:sp>
      <p:graphicFrame>
        <p:nvGraphicFramePr>
          <p:cNvPr id="20482" name="Object 2"/>
          <p:cNvGraphicFramePr>
            <a:graphicFrameLocks noChangeAspect="1"/>
          </p:cNvGraphicFramePr>
          <p:nvPr/>
        </p:nvGraphicFramePr>
        <p:xfrm>
          <a:off x="3384550" y="2667000"/>
          <a:ext cx="1898650" cy="774700"/>
        </p:xfrm>
        <a:graphic>
          <a:graphicData uri="http://schemas.openxmlformats.org/presentationml/2006/ole">
            <mc:AlternateContent xmlns:mc="http://schemas.openxmlformats.org/markup-compatibility/2006">
              <mc:Choice xmlns:v="urn:schemas-microsoft-com:vml" Requires="v">
                <p:oleObj spid="_x0000_s192631" name="Equation" r:id="rId4" imgW="1562040" imgH="774360" progId="Equation.3">
                  <p:embed/>
                </p:oleObj>
              </mc:Choice>
              <mc:Fallback>
                <p:oleObj name="Equation" r:id="rId4" imgW="1562040" imgH="77436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550" y="2667000"/>
                        <a:ext cx="1898650" cy="7747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20484" name="Rectangle 4"/>
          <p:cNvSpPr>
            <a:spLocks noChangeArrowheads="1"/>
          </p:cNvSpPr>
          <p:nvPr/>
        </p:nvSpPr>
        <p:spPr bwMode="auto">
          <a:xfrm>
            <a:off x="990600" y="609600"/>
            <a:ext cx="3714750" cy="579438"/>
          </a:xfrm>
          <a:prstGeom prst="rect">
            <a:avLst/>
          </a:prstGeom>
          <a:noFill/>
          <a:ln w="9525">
            <a:noFill/>
            <a:miter lim="800000"/>
            <a:headEnd/>
            <a:tailEnd/>
          </a:ln>
        </p:spPr>
        <p:txBody>
          <a:bodyPr>
            <a:spAutoFit/>
          </a:bodyPr>
          <a:lstStyle/>
          <a:p>
            <a:r>
              <a:rPr lang="en-US" altLang="zh-CN" sz="3200">
                <a:solidFill>
                  <a:schemeClr val="tx2"/>
                </a:solidFill>
              </a:rPr>
              <a:t>One example</a:t>
            </a:r>
            <a:endParaRPr lang="zh-CN" altLang="en-US" sz="3200">
              <a:solidFill>
                <a:schemeClr val="tx2"/>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noChangeArrowheads="1"/>
          </p:cNvSpPr>
          <p:nvPr>
            <p:ph type="body" idx="1"/>
          </p:nvPr>
        </p:nvSpPr>
        <p:spPr/>
        <p:txBody>
          <a:bodyPr/>
          <a:lstStyle/>
          <a:p>
            <a:endParaRPr lang="en-US" altLang="zh-CN" smtClean="0"/>
          </a:p>
          <a:p>
            <a:r>
              <a:rPr lang="en-US" altLang="zh-CN" smtClean="0"/>
              <a:t>Node 6:</a:t>
            </a:r>
          </a:p>
          <a:p>
            <a:pPr>
              <a:buFont typeface="Wingdings" pitchFamily="2" charset="2"/>
              <a:buNone/>
            </a:pPr>
            <a:r>
              <a:rPr lang="en-US" altLang="zh-CN" smtClean="0"/>
              <a:t>	0.474*(1-0.474)*(1-0.474)=0.1311</a:t>
            </a:r>
          </a:p>
          <a:p>
            <a:pPr>
              <a:buFont typeface="Wingdings" pitchFamily="2" charset="2"/>
              <a:buNone/>
            </a:pPr>
            <a:endParaRPr lang="en-US" altLang="zh-CN" smtClean="0"/>
          </a:p>
          <a:p>
            <a:r>
              <a:rPr lang="en-US" altLang="zh-CN" smtClean="0"/>
              <a:t>Node 5:</a:t>
            </a:r>
          </a:p>
          <a:p>
            <a:pPr>
              <a:buFont typeface="Wingdings" pitchFamily="2" charset="2"/>
              <a:buNone/>
            </a:pPr>
            <a:r>
              <a:rPr lang="en-US" altLang="zh-CN" smtClean="0"/>
              <a:t>	0.525*(1-0.525)*0.1311*(-0.2)=-0.0065</a:t>
            </a:r>
          </a:p>
          <a:p>
            <a:pPr>
              <a:buFont typeface="Wingdings" pitchFamily="2" charset="2"/>
              <a:buNone/>
            </a:pPr>
            <a:endParaRPr lang="en-US" altLang="zh-CN" smtClean="0"/>
          </a:p>
          <a:p>
            <a:r>
              <a:rPr lang="en-US" altLang="zh-CN" smtClean="0"/>
              <a:t>Node 4:-0.0087</a:t>
            </a:r>
          </a:p>
        </p:txBody>
      </p:sp>
      <p:graphicFrame>
        <p:nvGraphicFramePr>
          <p:cNvPr id="21506" name="Object 2"/>
          <p:cNvGraphicFramePr>
            <a:graphicFrameLocks noChangeAspect="1"/>
          </p:cNvGraphicFramePr>
          <p:nvPr/>
        </p:nvGraphicFramePr>
        <p:xfrm>
          <a:off x="2505075" y="1828800"/>
          <a:ext cx="3508375" cy="419100"/>
        </p:xfrm>
        <a:graphic>
          <a:graphicData uri="http://schemas.openxmlformats.org/presentationml/2006/ole">
            <mc:AlternateContent xmlns:mc="http://schemas.openxmlformats.org/markup-compatibility/2006">
              <mc:Choice xmlns:v="urn:schemas-microsoft-com:vml" Requires="v">
                <p:oleObj spid="_x0000_s193759" name="Equation" r:id="rId4" imgW="3238200" imgH="419040" progId="Equation.3">
                  <p:embed/>
                </p:oleObj>
              </mc:Choice>
              <mc:Fallback>
                <p:oleObj name="Equation" r:id="rId4" imgW="323820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75" y="1828800"/>
                        <a:ext cx="3508375" cy="4191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1507" name="Object 3"/>
          <p:cNvGraphicFramePr>
            <a:graphicFrameLocks noChangeAspect="1"/>
          </p:cNvGraphicFramePr>
          <p:nvPr/>
        </p:nvGraphicFramePr>
        <p:xfrm>
          <a:off x="2505075" y="3471863"/>
          <a:ext cx="3673475" cy="533400"/>
        </p:xfrm>
        <a:graphic>
          <a:graphicData uri="http://schemas.openxmlformats.org/presentationml/2006/ole">
            <mc:AlternateContent xmlns:mc="http://schemas.openxmlformats.org/markup-compatibility/2006">
              <mc:Choice xmlns:v="urn:schemas-microsoft-com:vml" Requires="v">
                <p:oleObj spid="_x0000_s193760" name="Equation" r:id="rId6" imgW="3390840" imgH="571320" progId="Equation.3">
                  <p:embed/>
                </p:oleObj>
              </mc:Choice>
              <mc:Fallback>
                <p:oleObj name="Equation" r:id="rId6" imgW="3390840" imgH="57132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5075" y="3471863"/>
                        <a:ext cx="3673475" cy="533400"/>
                      </a:xfrm>
                      <a:prstGeom prst="rect">
                        <a:avLst/>
                      </a:prstGeom>
                      <a:noFill/>
                      <a:ln>
                        <a:noFill/>
                      </a:ln>
                      <a:extLst>
                        <a:ext uri="{909E8E84-426E-40dd-AFC4-6F175D3DCCD1}">
                          <a14:hiddenFill xmlns="" xmlns:a14="http://schemas.microsoft.com/office/drawing/2010/main">
                            <a:solidFill>
                              <a:srgbClr val="008080"/>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21509" name="Rectangle 7"/>
          <p:cNvSpPr>
            <a:spLocks noChangeArrowheads="1"/>
          </p:cNvSpPr>
          <p:nvPr/>
        </p:nvSpPr>
        <p:spPr bwMode="auto">
          <a:xfrm>
            <a:off x="990600" y="609600"/>
            <a:ext cx="3714750" cy="579438"/>
          </a:xfrm>
          <a:prstGeom prst="rect">
            <a:avLst/>
          </a:prstGeom>
          <a:noFill/>
          <a:ln w="9525">
            <a:noFill/>
            <a:miter lim="800000"/>
            <a:headEnd/>
            <a:tailEnd/>
          </a:ln>
        </p:spPr>
        <p:txBody>
          <a:bodyPr>
            <a:spAutoFit/>
          </a:bodyPr>
          <a:lstStyle/>
          <a:p>
            <a:r>
              <a:rPr lang="en-US" altLang="zh-CN" sz="3200">
                <a:solidFill>
                  <a:schemeClr val="tx2"/>
                </a:solidFill>
              </a:rPr>
              <a:t>One example</a:t>
            </a:r>
            <a:endParaRPr lang="zh-CN" altLang="en-US" sz="3200">
              <a:solidFill>
                <a:schemeClr val="tx2"/>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body" idx="1"/>
          </p:nvPr>
        </p:nvSpPr>
        <p:spPr>
          <a:xfrm>
            <a:off x="350838" y="1020763"/>
            <a:ext cx="9139237" cy="4929187"/>
          </a:xfrm>
        </p:spPr>
        <p:txBody>
          <a:bodyPr/>
          <a:lstStyle/>
          <a:p>
            <a:pPr>
              <a:lnSpc>
                <a:spcPct val="90000"/>
              </a:lnSpc>
            </a:pPr>
            <a:endParaRPr lang="en-US" altLang="zh-CN" dirty="0" smtClean="0"/>
          </a:p>
          <a:p>
            <a:pPr>
              <a:lnSpc>
                <a:spcPct val="90000"/>
              </a:lnSpc>
            </a:pPr>
            <a:r>
              <a:rPr lang="en-US" altLang="zh-CN" dirty="0" smtClean="0"/>
              <a:t>W46:</a:t>
            </a:r>
          </a:p>
          <a:p>
            <a:pPr>
              <a:lnSpc>
                <a:spcPct val="90000"/>
              </a:lnSpc>
              <a:buFont typeface="Wingdings" pitchFamily="2" charset="2"/>
              <a:buNone/>
            </a:pPr>
            <a:r>
              <a:rPr lang="en-US" altLang="zh-CN" dirty="0" smtClean="0"/>
              <a:t>	-0.3+(0.9)(0.1311)(0.332)=-0.261</a:t>
            </a:r>
          </a:p>
          <a:p>
            <a:pPr>
              <a:lnSpc>
                <a:spcPct val="90000"/>
              </a:lnSpc>
              <a:buFont typeface="Wingdings" pitchFamily="2" charset="2"/>
              <a:buNone/>
            </a:pPr>
            <a:endParaRPr lang="en-US" altLang="zh-CN" dirty="0" smtClean="0"/>
          </a:p>
          <a:p>
            <a:pPr>
              <a:lnSpc>
                <a:spcPct val="90000"/>
              </a:lnSpc>
            </a:pPr>
            <a:r>
              <a:rPr lang="en-US" altLang="zh-CN" dirty="0" smtClean="0"/>
              <a:t>Other </a:t>
            </a:r>
            <a:r>
              <a:rPr lang="en-US" altLang="zh-CN" dirty="0" err="1" smtClean="0"/>
              <a:t>Wij</a:t>
            </a:r>
            <a:r>
              <a:rPr lang="en-US" altLang="zh-CN" dirty="0" smtClean="0"/>
              <a:t> is the same with w46</a:t>
            </a:r>
          </a:p>
          <a:p>
            <a:pPr>
              <a:lnSpc>
                <a:spcPct val="90000"/>
              </a:lnSpc>
            </a:pPr>
            <a:endParaRPr lang="zh-CN" altLang="en-US" dirty="0" smtClean="0"/>
          </a:p>
          <a:p>
            <a:pPr>
              <a:lnSpc>
                <a:spcPct val="90000"/>
              </a:lnSpc>
            </a:pPr>
            <a:r>
              <a:rPr lang="en-US" altLang="zh-CN" dirty="0" smtClean="0"/>
              <a:t>Bias of node 6:</a:t>
            </a:r>
          </a:p>
          <a:p>
            <a:pPr>
              <a:lnSpc>
                <a:spcPct val="90000"/>
              </a:lnSpc>
              <a:buFont typeface="Wingdings" pitchFamily="2" charset="2"/>
              <a:buNone/>
            </a:pPr>
            <a:r>
              <a:rPr lang="en-US" altLang="zh-CN" dirty="0" smtClean="0"/>
              <a:t>	0.1+(0.9)*(0.1311)=0.218</a:t>
            </a:r>
          </a:p>
          <a:p>
            <a:pPr>
              <a:lnSpc>
                <a:spcPct val="90000"/>
              </a:lnSpc>
              <a:buFont typeface="Wingdings" pitchFamily="2" charset="2"/>
              <a:buNone/>
            </a:pPr>
            <a:endParaRPr lang="en-US" altLang="zh-CN" dirty="0" smtClean="0"/>
          </a:p>
          <a:p>
            <a:pPr>
              <a:lnSpc>
                <a:spcPct val="90000"/>
              </a:lnSpc>
            </a:pPr>
            <a:r>
              <a:rPr lang="en-US" altLang="zh-CN" dirty="0" smtClean="0"/>
              <a:t>Other bias is the same with node 6</a:t>
            </a:r>
          </a:p>
        </p:txBody>
      </p:sp>
      <p:graphicFrame>
        <p:nvGraphicFramePr>
          <p:cNvPr id="22530" name="Object 2"/>
          <p:cNvGraphicFramePr>
            <a:graphicFrameLocks noChangeAspect="1"/>
          </p:cNvGraphicFramePr>
          <p:nvPr/>
        </p:nvGraphicFramePr>
        <p:xfrm>
          <a:off x="2144713" y="1484313"/>
          <a:ext cx="2614612" cy="533400"/>
        </p:xfrm>
        <a:graphic>
          <a:graphicData uri="http://schemas.openxmlformats.org/presentationml/2006/ole">
            <mc:AlternateContent xmlns:mc="http://schemas.openxmlformats.org/markup-compatibility/2006">
              <mc:Choice xmlns:v="urn:schemas-microsoft-com:vml" Requires="v">
                <p:oleObj spid="_x0000_s194783" name="Equation" r:id="rId4" imgW="2412720" imgH="419040" progId="Equation.3">
                  <p:embed/>
                </p:oleObj>
              </mc:Choice>
              <mc:Fallback>
                <p:oleObj name="Equation" r:id="rId4" imgW="241272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3" y="1484313"/>
                        <a:ext cx="2614612" cy="533400"/>
                      </a:xfrm>
                      <a:prstGeom prst="rect">
                        <a:avLst/>
                      </a:prstGeom>
                      <a:noFill/>
                      <a:ln>
                        <a:noFill/>
                      </a:ln>
                      <a:extLst>
                        <a:ext uri="{909E8E84-426E-40dd-AFC4-6F175D3DCCD1}">
                          <a14:hiddenFill xmlns="" xmlns:a14="http://schemas.microsoft.com/office/drawing/2010/main">
                            <a:solidFill>
                              <a:srgbClr val="666699"/>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531" name="Object 3"/>
          <p:cNvGraphicFramePr>
            <a:graphicFrameLocks noChangeAspect="1"/>
          </p:cNvGraphicFramePr>
          <p:nvPr/>
        </p:nvGraphicFramePr>
        <p:xfrm>
          <a:off x="3729038" y="4221163"/>
          <a:ext cx="2760662" cy="528637"/>
        </p:xfrm>
        <a:graphic>
          <a:graphicData uri="http://schemas.openxmlformats.org/presentationml/2006/ole">
            <mc:AlternateContent xmlns:mc="http://schemas.openxmlformats.org/markup-compatibility/2006">
              <mc:Choice xmlns:v="urn:schemas-microsoft-com:vml" Requires="v">
                <p:oleObj spid="_x0000_s194784" name="Equation" r:id="rId6" imgW="2019240" imgH="419040" progId="Equation.3">
                  <p:embed/>
                </p:oleObj>
              </mc:Choice>
              <mc:Fallback>
                <p:oleObj name="Equation" r:id="rId6" imgW="2019240" imgH="419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9038" y="4221163"/>
                        <a:ext cx="2760662" cy="528637"/>
                      </a:xfrm>
                      <a:prstGeom prst="rect">
                        <a:avLst/>
                      </a:prstGeom>
                      <a:noFill/>
                      <a:ln>
                        <a:noFill/>
                      </a:ln>
                      <a:extLst>
                        <a:ext uri="{909E8E84-426E-40dd-AFC4-6F175D3DCCD1}">
                          <a14:hiddenFill xmlns="" xmlns:a14="http://schemas.microsoft.com/office/drawing/2010/main">
                            <a:solidFill>
                              <a:srgbClr val="666699"/>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22533" name="Rectangle 7"/>
          <p:cNvSpPr>
            <a:spLocks noChangeArrowheads="1"/>
          </p:cNvSpPr>
          <p:nvPr/>
        </p:nvSpPr>
        <p:spPr bwMode="auto">
          <a:xfrm>
            <a:off x="990600" y="609600"/>
            <a:ext cx="3714750" cy="579438"/>
          </a:xfrm>
          <a:prstGeom prst="rect">
            <a:avLst/>
          </a:prstGeom>
          <a:noFill/>
          <a:ln w="9525">
            <a:noFill/>
            <a:miter lim="800000"/>
            <a:headEnd/>
            <a:tailEnd/>
          </a:ln>
        </p:spPr>
        <p:txBody>
          <a:bodyPr>
            <a:spAutoFit/>
          </a:bodyPr>
          <a:lstStyle/>
          <a:p>
            <a:r>
              <a:rPr lang="en-US" altLang="zh-CN" sz="3200">
                <a:solidFill>
                  <a:schemeClr val="tx2"/>
                </a:solidFill>
              </a:rPr>
              <a:t>One example</a:t>
            </a:r>
            <a:endParaRPr lang="zh-CN" altLang="en-US" sz="3200">
              <a:solidFill>
                <a:schemeClr val="tx2"/>
              </a:solidFill>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Other ML Scenarios</a:t>
            </a:r>
            <a:endParaRPr lang="en-US" dirty="0"/>
          </a:p>
        </p:txBody>
      </p:sp>
    </p:spTree>
    <p:extLst>
      <p:ext uri="{BB962C8B-B14F-4D97-AF65-F5344CB8AC3E}">
        <p14:creationId xmlns:p14="http://schemas.microsoft.com/office/powerpoint/2010/main" val="130043352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30" y="143226"/>
            <a:ext cx="8915400" cy="549470"/>
          </a:xfrm>
        </p:spPr>
        <p:txBody>
          <a:bodyPr>
            <a:noAutofit/>
          </a:bodyPr>
          <a:lstStyle/>
          <a:p>
            <a:r>
              <a:rPr lang="en-US" altLang="zh-CN" dirty="0" smtClean="0"/>
              <a:t>Clustering</a:t>
            </a:r>
            <a:endParaRPr lang="en-US" altLang="zh-CN" dirty="0"/>
          </a:p>
        </p:txBody>
      </p:sp>
      <p:sp>
        <p:nvSpPr>
          <p:cNvPr id="4" name="Rectangle 3"/>
          <p:cNvSpPr/>
          <p:nvPr/>
        </p:nvSpPr>
        <p:spPr>
          <a:xfrm>
            <a:off x="495300" y="777478"/>
            <a:ext cx="9033781" cy="923330"/>
          </a:xfrm>
          <a:prstGeom prst="rect">
            <a:avLst/>
          </a:prstGeom>
        </p:spPr>
        <p:txBody>
          <a:bodyPr wrap="square">
            <a:spAutoFit/>
          </a:bodyPr>
          <a:lstStyle/>
          <a:p>
            <a:r>
              <a:rPr lang="en-US" dirty="0"/>
              <a:t>Cluster analysis or clustering is the task of assigning a set of objects into groups (called clusters) so that the objects in the same cluster are more similar (in some sense or another) to each other than to those in other clusters.</a:t>
            </a:r>
          </a:p>
        </p:txBody>
      </p:sp>
      <p:pic>
        <p:nvPicPr>
          <p:cNvPr id="5" name="Picture 4"/>
          <p:cNvPicPr>
            <a:picLocks noChangeAspect="1"/>
          </p:cNvPicPr>
          <p:nvPr/>
        </p:nvPicPr>
        <p:blipFill>
          <a:blip r:embed="rId2" cstate="print"/>
          <a:stretch>
            <a:fillRect/>
          </a:stretch>
        </p:blipFill>
        <p:spPr>
          <a:xfrm>
            <a:off x="6291212" y="1556791"/>
            <a:ext cx="3440005" cy="2928277"/>
          </a:xfrm>
          <a:prstGeom prst="rect">
            <a:avLst/>
          </a:prstGeom>
        </p:spPr>
      </p:pic>
      <p:sp>
        <p:nvSpPr>
          <p:cNvPr id="6" name="Rectangle 5"/>
          <p:cNvSpPr/>
          <p:nvPr/>
        </p:nvSpPr>
        <p:spPr>
          <a:xfrm>
            <a:off x="130139" y="1772816"/>
            <a:ext cx="5913887" cy="1754326"/>
          </a:xfrm>
          <a:prstGeom prst="rect">
            <a:avLst/>
          </a:prstGeom>
        </p:spPr>
        <p:txBody>
          <a:bodyPr wrap="square">
            <a:spAutoFit/>
          </a:bodyPr>
          <a:lstStyle/>
          <a:p>
            <a:r>
              <a:rPr lang="en-US" smtClean="0">
                <a:solidFill>
                  <a:srgbClr val="0000FF"/>
                </a:solidFill>
              </a:rPr>
              <a:t>1</a:t>
            </a:r>
            <a:r>
              <a:rPr lang="en-US" dirty="0" smtClean="0">
                <a:solidFill>
                  <a:srgbClr val="0000FF"/>
                </a:solidFill>
              </a:rPr>
              <a:t>. Social </a:t>
            </a:r>
            <a:r>
              <a:rPr lang="en-US" dirty="0">
                <a:solidFill>
                  <a:srgbClr val="0000FF"/>
                </a:solidFill>
              </a:rPr>
              <a:t>network analysis</a:t>
            </a:r>
          </a:p>
          <a:p>
            <a:r>
              <a:rPr lang="en-US" dirty="0"/>
              <a:t>In the study of social networks, clustering may be used to recognize communities within large groups of people</a:t>
            </a:r>
            <a:r>
              <a:rPr lang="en-US" dirty="0" smtClean="0"/>
              <a:t>.</a:t>
            </a:r>
          </a:p>
          <a:p>
            <a:endParaRPr lang="en-US" dirty="0"/>
          </a:p>
          <a:p>
            <a:r>
              <a:rPr lang="en-US" dirty="0" smtClean="0">
                <a:solidFill>
                  <a:srgbClr val="0000FF"/>
                </a:solidFill>
              </a:rPr>
              <a:t>2. News Services like Google News(below figure)</a:t>
            </a:r>
          </a:p>
          <a:p>
            <a:endParaRPr lang="en-US" dirty="0"/>
          </a:p>
        </p:txBody>
      </p:sp>
      <p:pic>
        <p:nvPicPr>
          <p:cNvPr id="3" name="Picture 2"/>
          <p:cNvPicPr>
            <a:picLocks noChangeAspect="1"/>
          </p:cNvPicPr>
          <p:nvPr/>
        </p:nvPicPr>
        <p:blipFill>
          <a:blip r:embed="rId3" cstate="print"/>
          <a:stretch>
            <a:fillRect/>
          </a:stretch>
        </p:blipFill>
        <p:spPr>
          <a:xfrm>
            <a:off x="36855" y="3281740"/>
            <a:ext cx="6160587" cy="3599317"/>
          </a:xfrm>
          <a:prstGeom prst="rect">
            <a:avLst/>
          </a:prstGeom>
          <a:ln>
            <a:solidFill>
              <a:srgbClr val="660066"/>
            </a:solidFill>
          </a:ln>
        </p:spPr>
      </p:pic>
      <p:sp>
        <p:nvSpPr>
          <p:cNvPr id="7" name="矩形 6"/>
          <p:cNvSpPr/>
          <p:nvPr/>
        </p:nvSpPr>
        <p:spPr>
          <a:xfrm>
            <a:off x="36855" y="5283200"/>
            <a:ext cx="999606" cy="138006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a</a:t>
            </a:r>
            <a:endParaRPr kumimoji="1" lang="zh-CN" altLang="en-US" dirty="0"/>
          </a:p>
        </p:txBody>
      </p:sp>
      <p:cxnSp>
        <p:nvCxnSpPr>
          <p:cNvPr id="9" name="直线箭头连接符 8"/>
          <p:cNvCxnSpPr/>
          <p:nvPr/>
        </p:nvCxnSpPr>
        <p:spPr>
          <a:xfrm flipV="1">
            <a:off x="1100667" y="5604933"/>
            <a:ext cx="6136217" cy="228600"/>
          </a:xfrm>
          <a:prstGeom prst="straightConnector1">
            <a:avLst/>
          </a:prstGeom>
          <a:ln w="19050">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7154333" y="5281768"/>
            <a:ext cx="2149247" cy="646331"/>
          </a:xfrm>
          <a:prstGeom prst="rect">
            <a:avLst/>
          </a:prstGeom>
          <a:noFill/>
        </p:spPr>
        <p:txBody>
          <a:bodyPr wrap="square" rtlCol="0">
            <a:spAutoFit/>
          </a:bodyPr>
          <a:lstStyle/>
          <a:p>
            <a:r>
              <a:rPr kumimoji="1" lang="en-US" altLang="zh-CN" dirty="0" smtClean="0">
                <a:solidFill>
                  <a:srgbClr val="0000FF"/>
                </a:solidFill>
              </a:rPr>
              <a:t>Similar news are grouped together.</a:t>
            </a:r>
            <a:endParaRPr kumimoji="1" lang="zh-CN" altLang="en-US" dirty="0">
              <a:solidFill>
                <a:srgbClr val="0000FF"/>
              </a:solidFill>
            </a:endParaRPr>
          </a:p>
        </p:txBody>
      </p:sp>
    </p:spTree>
    <p:extLst>
      <p:ext uri="{BB962C8B-B14F-4D97-AF65-F5344CB8AC3E}">
        <p14:creationId xmlns:p14="http://schemas.microsoft.com/office/powerpoint/2010/main" val="30852603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417116"/>
          </a:xfrm>
        </p:spPr>
        <p:txBody>
          <a:bodyPr>
            <a:noAutofit/>
          </a:bodyPr>
          <a:lstStyle/>
          <a:p>
            <a:r>
              <a:rPr lang="en-US" sz="3200" dirty="0"/>
              <a:t>Active Learning</a:t>
            </a:r>
          </a:p>
        </p:txBody>
      </p:sp>
      <p:pic>
        <p:nvPicPr>
          <p:cNvPr id="3" name="图片 2"/>
          <p:cNvPicPr>
            <a:picLocks noChangeAspect="1"/>
          </p:cNvPicPr>
          <p:nvPr/>
        </p:nvPicPr>
        <p:blipFill>
          <a:blip r:embed="rId2" cstate="print"/>
          <a:stretch>
            <a:fillRect/>
          </a:stretch>
        </p:blipFill>
        <p:spPr>
          <a:xfrm>
            <a:off x="1161814" y="1042812"/>
            <a:ext cx="6909741" cy="3701581"/>
          </a:xfrm>
          <a:prstGeom prst="rect">
            <a:avLst/>
          </a:prstGeom>
        </p:spPr>
      </p:pic>
      <p:sp>
        <p:nvSpPr>
          <p:cNvPr id="7" name="Rectangle 3"/>
          <p:cNvSpPr/>
          <p:nvPr/>
        </p:nvSpPr>
        <p:spPr>
          <a:xfrm>
            <a:off x="373004" y="4889637"/>
            <a:ext cx="9282385" cy="2800766"/>
          </a:xfrm>
          <a:prstGeom prst="rect">
            <a:avLst/>
          </a:prstGeom>
        </p:spPr>
        <p:txBody>
          <a:bodyPr wrap="square">
            <a:spAutoFit/>
          </a:bodyPr>
          <a:lstStyle/>
          <a:p>
            <a:r>
              <a:rPr lang="en-US" altLang="zh-CN" sz="2400" baseline="30000" dirty="0" smtClean="0">
                <a:solidFill>
                  <a:srgbClr val="000000"/>
                </a:solidFill>
              </a:rPr>
              <a:t>The key </a:t>
            </a:r>
            <a:r>
              <a:rPr lang="en-US" altLang="zh-CN" sz="2400" baseline="30000" dirty="0" smtClean="0">
                <a:solidFill>
                  <a:srgbClr val="0000FF"/>
                </a:solidFill>
              </a:rPr>
              <a:t>hypothesis</a:t>
            </a:r>
            <a:r>
              <a:rPr lang="en-US" altLang="zh-CN" sz="2400" baseline="30000" dirty="0" smtClean="0">
                <a:solidFill>
                  <a:srgbClr val="000000"/>
                </a:solidFill>
              </a:rPr>
              <a:t> is that if the </a:t>
            </a:r>
            <a:r>
              <a:rPr lang="en-US" altLang="zh-CN" sz="2400" baseline="30000" dirty="0">
                <a:solidFill>
                  <a:srgbClr val="000000"/>
                </a:solidFill>
              </a:rPr>
              <a:t>learning algorithm is allowed to choose the data from which it learns, it will perform better with less training. </a:t>
            </a:r>
            <a:endParaRPr lang="en-US" altLang="zh-CN" sz="2400" baseline="30000" dirty="0" smtClean="0">
              <a:solidFill>
                <a:srgbClr val="000000"/>
              </a:solidFill>
            </a:endParaRPr>
          </a:p>
          <a:p>
            <a:endParaRPr lang="en-US" altLang="zh-CN" sz="2400" baseline="30000" dirty="0">
              <a:solidFill>
                <a:srgbClr val="000000"/>
              </a:solidFill>
            </a:endParaRPr>
          </a:p>
          <a:p>
            <a:r>
              <a:rPr lang="en-US" altLang="zh-CN" sz="2400" baseline="30000" dirty="0" smtClean="0">
                <a:solidFill>
                  <a:srgbClr val="000000"/>
                </a:solidFill>
              </a:rPr>
              <a:t>Active learning systems attempt to overcome the labeling bottleneck by asking </a:t>
            </a:r>
            <a:r>
              <a:rPr lang="en-US" altLang="zh-CN" sz="2400" baseline="30000" dirty="0" smtClean="0">
                <a:solidFill>
                  <a:srgbClr val="0000FF"/>
                </a:solidFill>
              </a:rPr>
              <a:t>queries </a:t>
            </a:r>
            <a:r>
              <a:rPr lang="en-US" altLang="zh-CN" sz="2400" baseline="30000" dirty="0" smtClean="0"/>
              <a:t>from unlabeled instances to be labeled by an oracle(e.g., a human annotator).</a:t>
            </a:r>
          </a:p>
          <a:p>
            <a:endParaRPr lang="en-US" altLang="zh-CN" sz="2400" baseline="30000" dirty="0">
              <a:solidFill>
                <a:srgbClr val="000000"/>
              </a:solidFill>
            </a:endParaRPr>
          </a:p>
          <a:p>
            <a:endParaRPr lang="en-US" altLang="zh-CN" sz="2400" baseline="30000" dirty="0">
              <a:solidFill>
                <a:srgbClr val="000000"/>
              </a:solidFill>
            </a:endParaRPr>
          </a:p>
          <a:p>
            <a:pPr marL="342900" indent="-342900">
              <a:buFont typeface="Arial"/>
              <a:buChar char="•"/>
            </a:pPr>
            <a:endParaRPr lang="en-US" altLang="zh-CN" sz="2400" baseline="30000" dirty="0" smtClean="0">
              <a:solidFill>
                <a:srgbClr val="000000"/>
              </a:solidFill>
            </a:endParaRPr>
          </a:p>
          <a:p>
            <a:pPr marL="800100" lvl="1" indent="-342900">
              <a:buFont typeface="Arial"/>
              <a:buChar char="•"/>
            </a:pPr>
            <a:endParaRPr lang="en-US" altLang="zh-CN" sz="2400" baseline="30000" dirty="0">
              <a:solidFill>
                <a:srgbClr val="000000"/>
              </a:solidFill>
            </a:endParaRPr>
          </a:p>
          <a:p>
            <a:endParaRPr lang="en-US" altLang="zh-CN" sz="2400" baseline="30000" dirty="0">
              <a:solidFill>
                <a:srgbClr val="000000"/>
              </a:solidFill>
            </a:endParaRPr>
          </a:p>
          <a:p>
            <a:pPr marL="342900" indent="-342900">
              <a:buFont typeface="Arial"/>
              <a:buChar char="•"/>
            </a:pPr>
            <a:endParaRPr lang="en-US" altLang="zh-CN" sz="2400" baseline="30000" dirty="0">
              <a:solidFill>
                <a:srgbClr val="000000"/>
              </a:solidFill>
            </a:endParaRPr>
          </a:p>
        </p:txBody>
      </p:sp>
    </p:spTree>
    <p:extLst>
      <p:ext uri="{BB962C8B-B14F-4D97-AF65-F5344CB8AC3E}">
        <p14:creationId xmlns:p14="http://schemas.microsoft.com/office/powerpoint/2010/main" val="1385670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417116"/>
          </a:xfrm>
        </p:spPr>
        <p:txBody>
          <a:bodyPr>
            <a:noAutofit/>
          </a:bodyPr>
          <a:lstStyle/>
          <a:p>
            <a:r>
              <a:rPr lang="en-US" altLang="zh-CN" dirty="0" smtClean="0"/>
              <a:t>Transfer Learning</a:t>
            </a:r>
            <a:endParaRPr lang="en-US" altLang="zh-CN" dirty="0"/>
          </a:p>
        </p:txBody>
      </p:sp>
      <p:pic>
        <p:nvPicPr>
          <p:cNvPr id="13" name="图片 12"/>
          <p:cNvPicPr>
            <a:picLocks noChangeAspect="1"/>
          </p:cNvPicPr>
          <p:nvPr/>
        </p:nvPicPr>
        <p:blipFill>
          <a:blip r:embed="rId2" cstate="print"/>
          <a:stretch>
            <a:fillRect/>
          </a:stretch>
        </p:blipFill>
        <p:spPr>
          <a:xfrm>
            <a:off x="495301" y="964608"/>
            <a:ext cx="8274241" cy="5353974"/>
          </a:xfrm>
          <a:prstGeom prst="rect">
            <a:avLst/>
          </a:prstGeom>
        </p:spPr>
      </p:pic>
      <p:sp>
        <p:nvSpPr>
          <p:cNvPr id="3" name="文本框 2"/>
          <p:cNvSpPr txBox="1"/>
          <p:nvPr/>
        </p:nvSpPr>
        <p:spPr>
          <a:xfrm>
            <a:off x="4531077" y="2679357"/>
            <a:ext cx="1119012" cy="246221"/>
          </a:xfrm>
          <a:prstGeom prst="rect">
            <a:avLst/>
          </a:prstGeom>
          <a:noFill/>
        </p:spPr>
        <p:txBody>
          <a:bodyPr wrap="square" rtlCol="0">
            <a:spAutoFit/>
          </a:bodyPr>
          <a:lstStyle/>
          <a:p>
            <a:r>
              <a:rPr kumimoji="1" lang="en-US" altLang="zh-CN" sz="1000" dirty="0" smtClean="0">
                <a:solidFill>
                  <a:srgbClr val="FF0000"/>
                </a:solidFill>
              </a:rPr>
              <a:t>With few  labels</a:t>
            </a:r>
            <a:endParaRPr kumimoji="1" lang="zh-CN" altLang="en-US" sz="1000" dirty="0">
              <a:solidFill>
                <a:srgbClr val="FF0000"/>
              </a:solidFill>
            </a:endParaRPr>
          </a:p>
        </p:txBody>
      </p:sp>
    </p:spTree>
    <p:extLst>
      <p:ext uri="{BB962C8B-B14F-4D97-AF65-F5344CB8AC3E}">
        <p14:creationId xmlns:p14="http://schemas.microsoft.com/office/powerpoint/2010/main" val="1755909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sz="4000" dirty="0" smtClean="0"/>
              <a:t>Supervised Learning</a:t>
            </a:r>
          </a:p>
          <a:p>
            <a:pPr lvl="1"/>
            <a:r>
              <a:rPr lang="en-US" sz="3600" dirty="0" smtClean="0"/>
              <a:t>KNN</a:t>
            </a:r>
          </a:p>
          <a:p>
            <a:pPr lvl="1"/>
            <a:r>
              <a:rPr lang="en-US" sz="3600" dirty="0" smtClean="0"/>
              <a:t>Decision Tree</a:t>
            </a:r>
          </a:p>
          <a:p>
            <a:pPr lvl="1"/>
            <a:r>
              <a:rPr lang="en-US" sz="3600" dirty="0" smtClean="0"/>
              <a:t>Perceptron</a:t>
            </a:r>
          </a:p>
          <a:p>
            <a:pPr lvl="1"/>
            <a:r>
              <a:rPr lang="en-US" sz="3600" dirty="0" smtClean="0"/>
              <a:t>Logistic Regression</a:t>
            </a:r>
          </a:p>
          <a:p>
            <a:pPr lvl="1"/>
            <a:r>
              <a:rPr lang="en-US" sz="3600" dirty="0" smtClean="0"/>
              <a:t>Bayesian Classification</a:t>
            </a:r>
          </a:p>
          <a:p>
            <a:pPr lvl="1"/>
            <a:r>
              <a:rPr lang="en-US" sz="3600" dirty="0" smtClean="0"/>
              <a:t>Neural Networks</a:t>
            </a:r>
          </a:p>
          <a:p>
            <a:pPr lvl="1"/>
            <a:endParaRPr lang="en-US" sz="3600" dirty="0"/>
          </a:p>
        </p:txBody>
      </p:sp>
    </p:spTree>
    <p:extLst>
      <p:ext uri="{BB962C8B-B14F-4D97-AF65-F5344CB8AC3E}">
        <p14:creationId xmlns:p14="http://schemas.microsoft.com/office/powerpoint/2010/main" val="128413825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smtClean="0"/>
              <a:t>The State of Machine Learning</a:t>
            </a:r>
            <a:endParaRPr lang="zh-CN" altLang="en-US" smtClean="0"/>
          </a:p>
        </p:txBody>
      </p:sp>
      <p:sp>
        <p:nvSpPr>
          <p:cNvPr id="57347" name="Rectangle 5"/>
          <p:cNvSpPr>
            <a:spLocks noChangeArrowheads="1"/>
          </p:cNvSpPr>
          <p:nvPr/>
        </p:nvSpPr>
        <p:spPr bwMode="auto">
          <a:xfrm>
            <a:off x="277813" y="908050"/>
            <a:ext cx="23717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Classification models</a:t>
            </a:r>
            <a:endParaRPr kumimoji="1" lang="en-US" altLang="ja-JP">
              <a:solidFill>
                <a:srgbClr val="FFFF66"/>
              </a:solidFill>
              <a:latin typeface="Tahoma" pitchFamily="34" charset="0"/>
              <a:ea typeface="MS PGothic" pitchFamily="34" charset="-128"/>
            </a:endParaRPr>
          </a:p>
        </p:txBody>
      </p:sp>
      <p:sp>
        <p:nvSpPr>
          <p:cNvPr id="57348" name="AutoShape 6"/>
          <p:cNvSpPr>
            <a:spLocks noChangeArrowheads="1"/>
          </p:cNvSpPr>
          <p:nvPr/>
        </p:nvSpPr>
        <p:spPr bwMode="auto">
          <a:xfrm>
            <a:off x="277813" y="1258888"/>
            <a:ext cx="2622550" cy="1522412"/>
          </a:xfrm>
          <a:prstGeom prst="homePlate">
            <a:avLst>
              <a:gd name="adj" fmla="val 34835"/>
            </a:avLst>
          </a:prstGeom>
          <a:solidFill>
            <a:srgbClr val="FFFF99"/>
          </a:solidFill>
          <a:ln w="3175">
            <a:solidFill>
              <a:schemeClr val="tx1"/>
            </a:solidFill>
            <a:miter lim="800000"/>
            <a:headEnd/>
            <a:tailEnd/>
          </a:ln>
        </p:spPr>
        <p:txBody>
          <a:bodyPr wrap="none" tIns="137160"/>
          <a:lstStyle/>
          <a:p>
            <a:r>
              <a:rPr lang="en-US" altLang="zh-CN" dirty="0"/>
              <a:t>Decision tree</a:t>
            </a:r>
          </a:p>
          <a:p>
            <a:r>
              <a:rPr lang="en-US" altLang="zh-CN" dirty="0"/>
              <a:t>Bayesian classifier</a:t>
            </a:r>
          </a:p>
          <a:p>
            <a:r>
              <a:rPr lang="en-US" altLang="zh-CN" dirty="0"/>
              <a:t>Perceptron</a:t>
            </a:r>
          </a:p>
          <a:p>
            <a:r>
              <a:rPr lang="en-US" altLang="zh-CN" dirty="0"/>
              <a:t>Neural networks</a:t>
            </a:r>
            <a:endParaRPr lang="zh-CN" altLang="en-US" dirty="0"/>
          </a:p>
        </p:txBody>
      </p:sp>
      <p:sp>
        <p:nvSpPr>
          <p:cNvPr id="57349" name="Rectangle 5"/>
          <p:cNvSpPr>
            <a:spLocks noChangeArrowheads="1"/>
          </p:cNvSpPr>
          <p:nvPr/>
        </p:nvSpPr>
        <p:spPr bwMode="auto">
          <a:xfrm>
            <a:off x="200025" y="429577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50" name="AutoShape 6"/>
          <p:cNvSpPr>
            <a:spLocks noChangeArrowheads="1"/>
          </p:cNvSpPr>
          <p:nvPr/>
        </p:nvSpPr>
        <p:spPr bwMode="auto">
          <a:xfrm>
            <a:off x="200025" y="4652963"/>
            <a:ext cx="2395538" cy="576262"/>
          </a:xfrm>
          <a:prstGeom prst="homePlate">
            <a:avLst>
              <a:gd name="adj" fmla="val 34873"/>
            </a:avLst>
          </a:prstGeom>
          <a:solidFill>
            <a:srgbClr val="FFFF99"/>
          </a:solidFill>
          <a:ln w="3175">
            <a:solidFill>
              <a:schemeClr val="tx1"/>
            </a:solidFill>
            <a:miter lim="800000"/>
            <a:headEnd/>
            <a:tailEnd/>
          </a:ln>
        </p:spPr>
        <p:txBody>
          <a:bodyPr wrap="none" tIns="137160"/>
          <a:lstStyle/>
          <a:p>
            <a:r>
              <a:rPr lang="en-US" altLang="zh-CN" dirty="0"/>
              <a:t>HMM</a:t>
            </a:r>
            <a:endParaRPr lang="en-US" altLang="ja-JP" dirty="0"/>
          </a:p>
        </p:txBody>
      </p:sp>
      <p:sp>
        <p:nvSpPr>
          <p:cNvPr id="57351" name="Rectangle 5"/>
          <p:cNvSpPr>
            <a:spLocks noChangeArrowheads="1"/>
          </p:cNvSpPr>
          <p:nvPr/>
        </p:nvSpPr>
        <p:spPr bwMode="auto">
          <a:xfrm>
            <a:off x="6824663" y="1052513"/>
            <a:ext cx="2205037" cy="546100"/>
          </a:xfrm>
          <a:prstGeom prst="rect">
            <a:avLst/>
          </a:prstGeom>
          <a:solidFill>
            <a:srgbClr val="FF0000"/>
          </a:solidFill>
          <a:ln w="9525">
            <a:solidFill>
              <a:schemeClr val="tx1"/>
            </a:solidFill>
            <a:miter lim="800000"/>
            <a:headEnd/>
            <a:tailEnd/>
          </a:ln>
        </p:spPr>
        <p:txBody>
          <a:bodyPr wrap="none" anchor="ctr"/>
          <a:lstStyle/>
          <a:p>
            <a:pPr algn="ctr"/>
            <a:r>
              <a:rPr kumimoji="1" lang="en-US" altLang="zh-CN">
                <a:solidFill>
                  <a:srgbClr val="FFFF66"/>
                </a:solidFill>
                <a:latin typeface="Tahoma" pitchFamily="34" charset="0"/>
                <a:ea typeface="MS PGothic" pitchFamily="34" charset="-128"/>
              </a:rPr>
              <a:t>Maximal margin</a:t>
            </a:r>
            <a:br>
              <a:rPr kumimoji="1" lang="en-US" altLang="zh-CN">
                <a:solidFill>
                  <a:srgbClr val="FFFF66"/>
                </a:solidFill>
                <a:latin typeface="Tahoma" pitchFamily="34" charset="0"/>
                <a:ea typeface="MS PGothic" pitchFamily="34" charset="-128"/>
              </a:rPr>
            </a:br>
            <a:r>
              <a:rPr kumimoji="1" lang="en-US" altLang="zh-CN">
                <a:solidFill>
                  <a:srgbClr val="FFFF66"/>
                </a:solidFill>
                <a:latin typeface="Tahoma" pitchFamily="34" charset="0"/>
                <a:ea typeface="MS PGothic" pitchFamily="34" charset="-128"/>
              </a:rPr>
              <a:t>sequential learning</a:t>
            </a:r>
            <a:endParaRPr kumimoji="1" lang="en-US" altLang="ja-JP">
              <a:solidFill>
                <a:srgbClr val="FFFF66"/>
              </a:solidFill>
              <a:latin typeface="Tahoma" pitchFamily="34" charset="0"/>
              <a:ea typeface="MS PGothic" pitchFamily="34" charset="-128"/>
            </a:endParaRPr>
          </a:p>
        </p:txBody>
      </p:sp>
      <p:sp>
        <p:nvSpPr>
          <p:cNvPr id="57352" name="AutoShape 6"/>
          <p:cNvSpPr>
            <a:spLocks noChangeArrowheads="1"/>
          </p:cNvSpPr>
          <p:nvPr/>
        </p:nvSpPr>
        <p:spPr bwMode="auto">
          <a:xfrm>
            <a:off x="6824663" y="1620838"/>
            <a:ext cx="2565400" cy="942975"/>
          </a:xfrm>
          <a:prstGeom prst="homePlate">
            <a:avLst>
              <a:gd name="adj" fmla="val 34926"/>
            </a:avLst>
          </a:prstGeom>
          <a:solidFill>
            <a:srgbClr val="FFFF99"/>
          </a:solidFill>
          <a:ln w="3175">
            <a:solidFill>
              <a:schemeClr val="tx1"/>
            </a:solidFill>
            <a:miter lim="800000"/>
            <a:headEnd/>
            <a:tailEnd/>
          </a:ln>
        </p:spPr>
        <p:txBody>
          <a:bodyPr wrap="none" tIns="137160"/>
          <a:lstStyle/>
          <a:p>
            <a:r>
              <a:rPr lang="en-US" altLang="zh-CN" dirty="0"/>
              <a:t>M3N network</a:t>
            </a:r>
            <a:r>
              <a:rPr lang="en-US" altLang="zh-CN" sz="1600" dirty="0"/>
              <a:t> </a:t>
            </a:r>
          </a:p>
          <a:p>
            <a:r>
              <a:rPr lang="en-US" altLang="zh-CN" sz="1600" dirty="0"/>
              <a:t>(Ben </a:t>
            </a:r>
            <a:r>
              <a:rPr lang="en-US" altLang="zh-CN" sz="1600" dirty="0" err="1"/>
              <a:t>Taskar</a:t>
            </a:r>
            <a:r>
              <a:rPr lang="en-US" altLang="zh-CN" sz="1600" dirty="0"/>
              <a:t>)</a:t>
            </a:r>
            <a:endParaRPr lang="en-US" altLang="ja-JP" sz="1400" dirty="0"/>
          </a:p>
        </p:txBody>
      </p:sp>
      <p:sp>
        <p:nvSpPr>
          <p:cNvPr id="57353" name="Rectangle 5"/>
          <p:cNvSpPr>
            <a:spLocks noChangeArrowheads="1"/>
          </p:cNvSpPr>
          <p:nvPr/>
        </p:nvSpPr>
        <p:spPr bwMode="auto">
          <a:xfrm>
            <a:off x="3621088" y="982663"/>
            <a:ext cx="1836737" cy="328612"/>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Maximal Margin</a:t>
            </a:r>
          </a:p>
        </p:txBody>
      </p:sp>
      <p:sp>
        <p:nvSpPr>
          <p:cNvPr id="57354" name="AutoShape 6"/>
          <p:cNvSpPr>
            <a:spLocks noChangeArrowheads="1"/>
          </p:cNvSpPr>
          <p:nvPr/>
        </p:nvSpPr>
        <p:spPr bwMode="auto">
          <a:xfrm>
            <a:off x="3621088" y="1341438"/>
            <a:ext cx="1908175" cy="1439862"/>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SVM </a:t>
            </a:r>
          </a:p>
          <a:p>
            <a:r>
              <a:rPr lang="en-US" altLang="zh-CN" dirty="0"/>
              <a:t>(</a:t>
            </a:r>
            <a:r>
              <a:rPr lang="en-US" altLang="zh-CN" dirty="0" err="1"/>
              <a:t>Vapnik</a:t>
            </a:r>
            <a:r>
              <a:rPr lang="en-US" altLang="zh-CN" dirty="0"/>
              <a:t>)</a:t>
            </a:r>
            <a:endParaRPr lang="en-US" altLang="ja-JP" dirty="0"/>
          </a:p>
        </p:txBody>
      </p:sp>
      <p:sp>
        <p:nvSpPr>
          <p:cNvPr id="15" name="右箭头 24"/>
          <p:cNvSpPr/>
          <p:nvPr/>
        </p:nvSpPr>
        <p:spPr>
          <a:xfrm>
            <a:off x="2936875" y="1844675"/>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1" name="Rectangle 5"/>
          <p:cNvSpPr>
            <a:spLocks noChangeArrowheads="1"/>
          </p:cNvSpPr>
          <p:nvPr/>
        </p:nvSpPr>
        <p:spPr bwMode="auto">
          <a:xfrm>
            <a:off x="3205163" y="4581525"/>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Sequential learning</a:t>
            </a:r>
          </a:p>
        </p:txBody>
      </p:sp>
      <p:sp>
        <p:nvSpPr>
          <p:cNvPr id="57362" name="AutoShape 6"/>
          <p:cNvSpPr>
            <a:spLocks noChangeArrowheads="1"/>
          </p:cNvSpPr>
          <p:nvPr/>
        </p:nvSpPr>
        <p:spPr bwMode="auto">
          <a:xfrm>
            <a:off x="3205163" y="4938713"/>
            <a:ext cx="2395537" cy="12239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MEMM, CRF, </a:t>
            </a:r>
          </a:p>
          <a:p>
            <a:r>
              <a:rPr lang="en-US" altLang="ja-JP" dirty="0"/>
              <a:t>voted perceptron</a:t>
            </a:r>
          </a:p>
        </p:txBody>
      </p:sp>
      <p:sp>
        <p:nvSpPr>
          <p:cNvPr id="19" name="右箭头 24"/>
          <p:cNvSpPr/>
          <p:nvPr/>
        </p:nvSpPr>
        <p:spPr>
          <a:xfrm rot="818947">
            <a:off x="2662238" y="5083175"/>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右箭头 24"/>
          <p:cNvSpPr/>
          <p:nvPr/>
        </p:nvSpPr>
        <p:spPr>
          <a:xfrm rot="1497190">
            <a:off x="2851150" y="2862263"/>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65" name="Rectangle 5"/>
          <p:cNvSpPr>
            <a:spLocks noChangeArrowheads="1"/>
          </p:cNvSpPr>
          <p:nvPr/>
        </p:nvSpPr>
        <p:spPr bwMode="auto">
          <a:xfrm>
            <a:off x="3513138" y="2927350"/>
            <a:ext cx="2359025" cy="328613"/>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Deep learning</a:t>
            </a:r>
          </a:p>
        </p:txBody>
      </p:sp>
      <p:sp>
        <p:nvSpPr>
          <p:cNvPr id="57366" name="AutoShape 6"/>
          <p:cNvSpPr>
            <a:spLocks noChangeArrowheads="1"/>
          </p:cNvSpPr>
          <p:nvPr/>
        </p:nvSpPr>
        <p:spPr bwMode="auto">
          <a:xfrm>
            <a:off x="3513138" y="3284538"/>
            <a:ext cx="2395537" cy="1008062"/>
          </a:xfrm>
          <a:prstGeom prst="homePlate">
            <a:avLst>
              <a:gd name="adj" fmla="val 34876"/>
            </a:avLst>
          </a:prstGeom>
          <a:solidFill>
            <a:srgbClr val="FFFF99"/>
          </a:solidFill>
          <a:ln w="3175">
            <a:solidFill>
              <a:schemeClr val="tx1"/>
            </a:solidFill>
            <a:miter lim="800000"/>
            <a:headEnd/>
            <a:tailEnd/>
          </a:ln>
        </p:spPr>
        <p:txBody>
          <a:bodyPr wrap="none" tIns="137160"/>
          <a:lstStyle/>
          <a:p>
            <a:r>
              <a:rPr lang="en-US" altLang="ja-JP" dirty="0"/>
              <a:t>Deep belief networks</a:t>
            </a:r>
          </a:p>
          <a:p>
            <a:endParaRPr lang="en-US" altLang="ja-JP" dirty="0"/>
          </a:p>
        </p:txBody>
      </p:sp>
      <p:sp>
        <p:nvSpPr>
          <p:cNvPr id="26" name="标题 1"/>
          <p:cNvSpPr txBox="1">
            <a:spLocks/>
          </p:cNvSpPr>
          <p:nvPr/>
        </p:nvSpPr>
        <p:spPr bwMode="auto">
          <a:xfrm>
            <a:off x="0" y="6496051"/>
            <a:ext cx="9906000" cy="361949"/>
          </a:xfrm>
          <a:prstGeom prst="rect">
            <a:avLst/>
          </a:prstGeom>
          <a:solidFill>
            <a:schemeClr val="bg1"/>
          </a:solidFill>
          <a:ln w="9525">
            <a:noFill/>
            <a:miter lim="800000"/>
            <a:headEnd/>
            <a:tailEnd/>
          </a:ln>
        </p:spPr>
        <p:txBody>
          <a:bodyPr anchor="ctr"/>
          <a:lstStyle/>
          <a:p>
            <a:pPr eaLnBrk="0" hangingPunct="0">
              <a:defRPr/>
            </a:pPr>
            <a:r>
              <a:rPr lang="en-US" altLang="zh-CN" kern="0" dirty="0">
                <a:solidFill>
                  <a:schemeClr val="tx2"/>
                </a:solidFill>
                <a:latin typeface="+mj-lt"/>
                <a:ea typeface="+mj-ea"/>
                <a:cs typeface="+mj-cs"/>
              </a:rPr>
              <a:t>For </a:t>
            </a:r>
            <a:r>
              <a:rPr lang="en-US" altLang="zh-CN" kern="0" dirty="0" smtClean="0">
                <a:solidFill>
                  <a:schemeClr val="tx2"/>
                </a:solidFill>
                <a:latin typeface="+mj-lt"/>
                <a:ea typeface="+mj-ea"/>
                <a:cs typeface="+mj-cs"/>
              </a:rPr>
              <a:t>more from </a:t>
            </a:r>
            <a:r>
              <a:rPr lang="en-US" altLang="zh-CN" dirty="0" smtClean="0">
                <a:hlinkClick r:id="rId3" invalidUrl="http://arnetminer.org/expertisesearch.do?keyword=Machine Learning"/>
              </a:rPr>
              <a:t>http</a:t>
            </a:r>
            <a:r>
              <a:rPr lang="en-US" altLang="zh-CN" dirty="0">
                <a:hlinkClick r:id="rId4" invalidUrl="http://arnetminer.org/expertisesearch.do?keyword=Machine Learning"/>
              </a:rPr>
              <a:t>://</a:t>
            </a:r>
            <a:r>
              <a:rPr lang="en-US" altLang="zh-CN" dirty="0" smtClean="0">
                <a:hlinkClick r:id="rId5" invalidUrl="http://arnetminer.org/expertisesearch.do?keyword=Machine Learning"/>
              </a:rPr>
              <a:t>aminer.org/</a:t>
            </a:r>
            <a:endParaRPr lang="zh-CN" altLang="en-US" kern="0" dirty="0">
              <a:solidFill>
                <a:schemeClr val="tx2"/>
              </a:solidFill>
              <a:latin typeface="+mj-lt"/>
              <a:ea typeface="+mj-ea"/>
              <a:cs typeface="+mj-cs"/>
            </a:endParaRPr>
          </a:p>
        </p:txBody>
      </p:sp>
      <p:pic>
        <p:nvPicPr>
          <p:cNvPr id="57368" name="Picture 18" descr="http://arnetminer.org/pictures/thumb/490/1225202030863.jpeg"/>
          <p:cNvPicPr>
            <a:picLocks noChangeAspect="1" noChangeArrowheads="1"/>
          </p:cNvPicPr>
          <p:nvPr/>
        </p:nvPicPr>
        <p:blipFill>
          <a:blip r:embed="rId6" cstate="print"/>
          <a:srcRect/>
          <a:stretch>
            <a:fillRect/>
          </a:stretch>
        </p:blipFill>
        <p:spPr bwMode="auto">
          <a:xfrm>
            <a:off x="4016375" y="5657850"/>
            <a:ext cx="366713" cy="469900"/>
          </a:xfrm>
          <a:prstGeom prst="rect">
            <a:avLst/>
          </a:prstGeom>
          <a:noFill/>
          <a:ln w="9525">
            <a:noFill/>
            <a:miter lim="800000"/>
            <a:headEnd/>
            <a:tailEnd/>
          </a:ln>
        </p:spPr>
      </p:pic>
      <p:pic>
        <p:nvPicPr>
          <p:cNvPr id="57369" name="Picture 20" descr="http://arnetminer.org/pictures/thumb/491/1225202539016.jpeg"/>
          <p:cNvPicPr>
            <a:picLocks noChangeAspect="1" noChangeArrowheads="1"/>
          </p:cNvPicPr>
          <p:nvPr/>
        </p:nvPicPr>
        <p:blipFill>
          <a:blip r:embed="rId7" cstate="print"/>
          <a:srcRect/>
          <a:stretch>
            <a:fillRect/>
          </a:stretch>
        </p:blipFill>
        <p:spPr bwMode="auto">
          <a:xfrm>
            <a:off x="3376613" y="5665788"/>
            <a:ext cx="363537" cy="427037"/>
          </a:xfrm>
          <a:prstGeom prst="rect">
            <a:avLst/>
          </a:prstGeom>
          <a:noFill/>
          <a:ln w="9525">
            <a:noFill/>
            <a:miter lim="800000"/>
            <a:headEnd/>
            <a:tailEnd/>
          </a:ln>
        </p:spPr>
      </p:pic>
      <p:pic>
        <p:nvPicPr>
          <p:cNvPr id="57370" name="Picture 22" descr="http://arnetminer.org/pictures/thumb/46/1225199747986.jpeg"/>
          <p:cNvPicPr>
            <a:picLocks noChangeAspect="1" noChangeArrowheads="1"/>
          </p:cNvPicPr>
          <p:nvPr/>
        </p:nvPicPr>
        <p:blipFill>
          <a:blip r:embed="rId8" cstate="print"/>
          <a:srcRect/>
          <a:stretch>
            <a:fillRect/>
          </a:stretch>
        </p:blipFill>
        <p:spPr bwMode="auto">
          <a:xfrm>
            <a:off x="4665663" y="5657850"/>
            <a:ext cx="357187" cy="500063"/>
          </a:xfrm>
          <a:prstGeom prst="rect">
            <a:avLst/>
          </a:prstGeom>
          <a:noFill/>
          <a:ln w="9525">
            <a:noFill/>
            <a:miter lim="800000"/>
            <a:headEnd/>
            <a:tailEnd/>
          </a:ln>
        </p:spPr>
      </p:pic>
      <p:pic>
        <p:nvPicPr>
          <p:cNvPr id="57371" name="Picture 24" descr="http://arnetminer.org/pictures/thumb/920/1225211536706.jpeg"/>
          <p:cNvPicPr>
            <a:picLocks noChangeAspect="1" noChangeArrowheads="1"/>
          </p:cNvPicPr>
          <p:nvPr/>
        </p:nvPicPr>
        <p:blipFill>
          <a:blip r:embed="rId9" cstate="print"/>
          <a:srcRect/>
          <a:stretch>
            <a:fillRect/>
          </a:stretch>
        </p:blipFill>
        <p:spPr bwMode="auto">
          <a:xfrm>
            <a:off x="8482013" y="1844675"/>
            <a:ext cx="400050" cy="571500"/>
          </a:xfrm>
          <a:prstGeom prst="rect">
            <a:avLst/>
          </a:prstGeom>
          <a:noFill/>
          <a:ln w="9525">
            <a:noFill/>
            <a:miter lim="800000"/>
            <a:headEnd/>
            <a:tailEnd/>
          </a:ln>
        </p:spPr>
      </p:pic>
      <p:sp>
        <p:nvSpPr>
          <p:cNvPr id="31" name="右箭头 24"/>
          <p:cNvSpPr/>
          <p:nvPr/>
        </p:nvSpPr>
        <p:spPr>
          <a:xfrm rot="21443589">
            <a:off x="5969000" y="1855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右箭头 24"/>
          <p:cNvSpPr/>
          <p:nvPr/>
        </p:nvSpPr>
        <p:spPr>
          <a:xfrm rot="18746223">
            <a:off x="6026944" y="3972719"/>
            <a:ext cx="471487"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74" name="Rectangle 5"/>
          <p:cNvSpPr>
            <a:spLocks noChangeArrowheads="1"/>
          </p:cNvSpPr>
          <p:nvPr/>
        </p:nvSpPr>
        <p:spPr bwMode="auto">
          <a:xfrm>
            <a:off x="7040563" y="4508500"/>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Graphical models</a:t>
            </a:r>
          </a:p>
        </p:txBody>
      </p:sp>
      <p:sp>
        <p:nvSpPr>
          <p:cNvPr id="57375" name="AutoShape 6"/>
          <p:cNvSpPr>
            <a:spLocks noChangeArrowheads="1"/>
          </p:cNvSpPr>
          <p:nvPr/>
        </p:nvSpPr>
        <p:spPr bwMode="auto">
          <a:xfrm>
            <a:off x="7040563" y="4868863"/>
            <a:ext cx="2565400" cy="1439862"/>
          </a:xfrm>
          <a:prstGeom prst="homePlate">
            <a:avLst>
              <a:gd name="adj" fmla="val 34933"/>
            </a:avLst>
          </a:prstGeom>
          <a:solidFill>
            <a:srgbClr val="FFFF99"/>
          </a:solidFill>
          <a:ln w="3175">
            <a:solidFill>
              <a:schemeClr val="tx1"/>
            </a:solidFill>
            <a:miter lim="800000"/>
            <a:headEnd/>
            <a:tailEnd/>
          </a:ln>
        </p:spPr>
        <p:txBody>
          <a:bodyPr wrap="none" tIns="137160"/>
          <a:lstStyle/>
          <a:p>
            <a:r>
              <a:rPr lang="en-US" altLang="zh-CN" dirty="0"/>
              <a:t>Factor graph, </a:t>
            </a:r>
          </a:p>
          <a:p>
            <a:r>
              <a:rPr lang="en-US" altLang="zh-CN" sz="1600" dirty="0"/>
              <a:t>Exponential model</a:t>
            </a:r>
          </a:p>
          <a:p>
            <a:endParaRPr lang="en-US" altLang="ja-JP" sz="1600" dirty="0"/>
          </a:p>
        </p:txBody>
      </p:sp>
      <p:pic>
        <p:nvPicPr>
          <p:cNvPr id="57376" name="Picture 26" descr="http://arnetminer.org/pictures/thumb/486/1225200474008.jpeg"/>
          <p:cNvPicPr>
            <a:picLocks noChangeAspect="1" noChangeArrowheads="1"/>
          </p:cNvPicPr>
          <p:nvPr/>
        </p:nvPicPr>
        <p:blipFill>
          <a:blip r:embed="rId10" cstate="print"/>
          <a:srcRect/>
          <a:stretch>
            <a:fillRect/>
          </a:stretch>
        </p:blipFill>
        <p:spPr bwMode="auto">
          <a:xfrm>
            <a:off x="8319159" y="5671036"/>
            <a:ext cx="430810" cy="605186"/>
          </a:xfrm>
          <a:prstGeom prst="rect">
            <a:avLst/>
          </a:prstGeom>
          <a:noFill/>
          <a:ln w="9525">
            <a:noFill/>
            <a:miter lim="800000"/>
            <a:headEnd/>
            <a:tailEnd/>
          </a:ln>
        </p:spPr>
      </p:pic>
      <p:pic>
        <p:nvPicPr>
          <p:cNvPr id="57377" name="Picture 28" descr="http://www.psi.toronto.edu/~frey/BrendanPortrait.jpg"/>
          <p:cNvPicPr>
            <a:picLocks noChangeAspect="1" noChangeArrowheads="1"/>
          </p:cNvPicPr>
          <p:nvPr/>
        </p:nvPicPr>
        <p:blipFill>
          <a:blip r:embed="rId11" cstate="print"/>
          <a:srcRect/>
          <a:stretch>
            <a:fillRect/>
          </a:stretch>
        </p:blipFill>
        <p:spPr bwMode="auto">
          <a:xfrm>
            <a:off x="7185024" y="5661248"/>
            <a:ext cx="488801" cy="576857"/>
          </a:xfrm>
          <a:prstGeom prst="rect">
            <a:avLst/>
          </a:prstGeom>
          <a:noFill/>
          <a:ln w="9525">
            <a:noFill/>
            <a:miter lim="800000"/>
            <a:headEnd/>
            <a:tailEnd/>
          </a:ln>
        </p:spPr>
      </p:pic>
      <p:pic>
        <p:nvPicPr>
          <p:cNvPr id="57378" name="Picture 30" descr="http://arnetminer.org/pictures/thumb/486/1225200496478.jpeg"/>
          <p:cNvPicPr>
            <a:picLocks noChangeAspect="1" noChangeArrowheads="1"/>
          </p:cNvPicPr>
          <p:nvPr/>
        </p:nvPicPr>
        <p:blipFill>
          <a:blip r:embed="rId12" cstate="print"/>
          <a:srcRect/>
          <a:stretch>
            <a:fillRect/>
          </a:stretch>
        </p:blipFill>
        <p:spPr bwMode="auto">
          <a:xfrm>
            <a:off x="8899475" y="5356013"/>
            <a:ext cx="381000" cy="571500"/>
          </a:xfrm>
          <a:prstGeom prst="rect">
            <a:avLst/>
          </a:prstGeom>
          <a:noFill/>
          <a:ln w="9525">
            <a:noFill/>
            <a:miter lim="800000"/>
            <a:headEnd/>
            <a:tailEnd/>
          </a:ln>
        </p:spPr>
      </p:pic>
      <p:pic>
        <p:nvPicPr>
          <p:cNvPr id="57379" name="Picture 32" descr="http://arnetminer.org/pictures/picture/39/1225198691066.jpeg"/>
          <p:cNvPicPr>
            <a:picLocks noChangeAspect="1" noChangeArrowheads="1"/>
          </p:cNvPicPr>
          <p:nvPr/>
        </p:nvPicPr>
        <p:blipFill>
          <a:blip r:embed="rId13" cstate="print"/>
          <a:srcRect/>
          <a:stretch>
            <a:fillRect/>
          </a:stretch>
        </p:blipFill>
        <p:spPr bwMode="auto">
          <a:xfrm>
            <a:off x="7761312" y="5661248"/>
            <a:ext cx="419846" cy="617316"/>
          </a:xfrm>
          <a:prstGeom prst="rect">
            <a:avLst/>
          </a:prstGeom>
          <a:noFill/>
          <a:ln w="9525">
            <a:noFill/>
            <a:miter lim="800000"/>
            <a:headEnd/>
            <a:tailEnd/>
          </a:ln>
        </p:spPr>
      </p:pic>
      <p:pic>
        <p:nvPicPr>
          <p:cNvPr id="57381" name="Picture 36" descr="http://arnetminer.org/pictures/picture/02762/Geoffrey_E_Hinton_1316056033379.png"/>
          <p:cNvPicPr>
            <a:picLocks noChangeAspect="1" noChangeArrowheads="1"/>
          </p:cNvPicPr>
          <p:nvPr/>
        </p:nvPicPr>
        <p:blipFill>
          <a:blip r:embed="rId14" cstate="print"/>
          <a:srcRect/>
          <a:stretch>
            <a:fillRect/>
          </a:stretch>
        </p:blipFill>
        <p:spPr bwMode="auto">
          <a:xfrm>
            <a:off x="3585096" y="3789363"/>
            <a:ext cx="431800" cy="484187"/>
          </a:xfrm>
          <a:prstGeom prst="rect">
            <a:avLst/>
          </a:prstGeom>
          <a:noFill/>
          <a:ln w="9525">
            <a:noFill/>
            <a:miter lim="800000"/>
            <a:headEnd/>
            <a:tailEnd/>
          </a:ln>
        </p:spPr>
      </p:pic>
      <p:pic>
        <p:nvPicPr>
          <p:cNvPr id="57382" name="Picture 38" descr="Yoshua Bengio"/>
          <p:cNvPicPr>
            <a:picLocks noChangeAspect="1" noChangeArrowheads="1"/>
          </p:cNvPicPr>
          <p:nvPr/>
        </p:nvPicPr>
        <p:blipFill>
          <a:blip r:embed="rId15" cstate="print"/>
          <a:srcRect/>
          <a:stretch>
            <a:fillRect/>
          </a:stretch>
        </p:blipFill>
        <p:spPr bwMode="auto">
          <a:xfrm>
            <a:off x="4088904" y="3797300"/>
            <a:ext cx="360363" cy="457200"/>
          </a:xfrm>
          <a:prstGeom prst="rect">
            <a:avLst/>
          </a:prstGeom>
          <a:noFill/>
          <a:ln w="9525">
            <a:noFill/>
            <a:miter lim="800000"/>
            <a:headEnd/>
            <a:tailEnd/>
          </a:ln>
        </p:spPr>
      </p:pic>
      <p:sp>
        <p:nvSpPr>
          <p:cNvPr id="43" name="右箭头 24"/>
          <p:cNvSpPr/>
          <p:nvPr/>
        </p:nvSpPr>
        <p:spPr>
          <a:xfrm>
            <a:off x="6032500" y="5157788"/>
            <a:ext cx="471488" cy="384175"/>
          </a:xfrm>
          <a:prstGeom prst="rightArrow">
            <a:avLst/>
          </a:prstGeom>
          <a:solidFill>
            <a:srgbClr val="FFCC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384" name="Rectangle 5"/>
          <p:cNvSpPr>
            <a:spLocks noChangeArrowheads="1"/>
          </p:cNvSpPr>
          <p:nvPr/>
        </p:nvSpPr>
        <p:spPr bwMode="auto">
          <a:xfrm>
            <a:off x="6824663" y="2708275"/>
            <a:ext cx="2205037" cy="338138"/>
          </a:xfrm>
          <a:prstGeom prst="rect">
            <a:avLst/>
          </a:prstGeom>
          <a:solidFill>
            <a:srgbClr val="FF0000"/>
          </a:solidFill>
          <a:ln w="9525">
            <a:solidFill>
              <a:schemeClr val="tx1"/>
            </a:solidFill>
            <a:miter lim="800000"/>
            <a:headEnd/>
            <a:tailEnd/>
          </a:ln>
        </p:spPr>
        <p:txBody>
          <a:bodyPr wrap="none" anchor="ctr"/>
          <a:lstStyle/>
          <a:p>
            <a:pPr algn="ctr"/>
            <a:r>
              <a:rPr kumimoji="1" lang="en-US" altLang="ja-JP">
                <a:solidFill>
                  <a:srgbClr val="FFFF66"/>
                </a:solidFill>
                <a:latin typeface="Tahoma" pitchFamily="34" charset="0"/>
                <a:ea typeface="MS PGothic" pitchFamily="34" charset="-128"/>
              </a:rPr>
              <a:t>Topic models</a:t>
            </a:r>
          </a:p>
        </p:txBody>
      </p:sp>
      <p:sp>
        <p:nvSpPr>
          <p:cNvPr id="57385" name="AutoShape 6"/>
          <p:cNvSpPr>
            <a:spLocks noChangeArrowheads="1"/>
          </p:cNvSpPr>
          <p:nvPr/>
        </p:nvSpPr>
        <p:spPr bwMode="auto">
          <a:xfrm>
            <a:off x="6824663" y="3068638"/>
            <a:ext cx="2565400" cy="1081087"/>
          </a:xfrm>
          <a:prstGeom prst="homePlate">
            <a:avLst>
              <a:gd name="adj" fmla="val 34892"/>
            </a:avLst>
          </a:prstGeom>
          <a:solidFill>
            <a:srgbClr val="FFFF99"/>
          </a:solidFill>
          <a:ln w="3175">
            <a:solidFill>
              <a:schemeClr val="tx1"/>
            </a:solidFill>
            <a:miter lim="800000"/>
            <a:headEnd/>
            <a:tailEnd/>
          </a:ln>
        </p:spPr>
        <p:txBody>
          <a:bodyPr wrap="none" tIns="137160"/>
          <a:lstStyle/>
          <a:p>
            <a:r>
              <a:rPr lang="en-US" altLang="zh-CN" dirty="0"/>
              <a:t>PLSI, LDA, etc.</a:t>
            </a:r>
          </a:p>
          <a:p>
            <a:endParaRPr lang="en-US" altLang="ja-JP" sz="1400" dirty="0"/>
          </a:p>
        </p:txBody>
      </p:sp>
      <p:pic>
        <p:nvPicPr>
          <p:cNvPr id="57386" name="Picture 40" descr="http://arnetminer.org/pictures/thumb/00104/Thomas_Hofmann_1297509874926.jpg"/>
          <p:cNvPicPr>
            <a:picLocks noChangeAspect="1" noChangeArrowheads="1"/>
          </p:cNvPicPr>
          <p:nvPr/>
        </p:nvPicPr>
        <p:blipFill>
          <a:blip r:embed="rId16" cstate="print"/>
          <a:srcRect/>
          <a:stretch>
            <a:fillRect/>
          </a:stretch>
        </p:blipFill>
        <p:spPr bwMode="auto">
          <a:xfrm>
            <a:off x="6938963" y="3573463"/>
            <a:ext cx="390525" cy="503237"/>
          </a:xfrm>
          <a:prstGeom prst="rect">
            <a:avLst/>
          </a:prstGeom>
          <a:noFill/>
          <a:ln w="9525">
            <a:noFill/>
            <a:miter lim="800000"/>
            <a:headEnd/>
            <a:tailEnd/>
          </a:ln>
        </p:spPr>
      </p:pic>
      <p:pic>
        <p:nvPicPr>
          <p:cNvPr id="57387" name="Picture 42" descr="http://arnetminer.org/pictures/thumb/00597/David_M_Blei_1312201507405.png"/>
          <p:cNvPicPr>
            <a:picLocks noChangeAspect="1" noChangeArrowheads="1"/>
          </p:cNvPicPr>
          <p:nvPr/>
        </p:nvPicPr>
        <p:blipFill rotWithShape="1">
          <a:blip r:embed="rId17" cstate="print"/>
          <a:srcRect b="15383"/>
          <a:stretch/>
        </p:blipFill>
        <p:spPr bwMode="auto">
          <a:xfrm>
            <a:off x="7443788" y="3551238"/>
            <a:ext cx="382588" cy="540000"/>
          </a:xfrm>
          <a:prstGeom prst="rect">
            <a:avLst/>
          </a:prstGeom>
          <a:noFill/>
          <a:ln w="9525">
            <a:noFill/>
            <a:miter lim="800000"/>
            <a:headEnd/>
            <a:tailEnd/>
          </a:ln>
        </p:spPr>
      </p:pic>
      <p:pic>
        <p:nvPicPr>
          <p:cNvPr id="57389" name="Picture 46" descr="http://www.cs.uiuc.edu/homes/czhai/me.jpg"/>
          <p:cNvPicPr>
            <a:picLocks noChangeAspect="1" noChangeArrowheads="1"/>
          </p:cNvPicPr>
          <p:nvPr/>
        </p:nvPicPr>
        <p:blipFill>
          <a:blip r:embed="rId18" cstate="print"/>
          <a:srcRect/>
          <a:stretch>
            <a:fillRect/>
          </a:stretch>
        </p:blipFill>
        <p:spPr bwMode="auto">
          <a:xfrm>
            <a:off x="8567527" y="3355975"/>
            <a:ext cx="436562" cy="571860"/>
          </a:xfrm>
          <a:prstGeom prst="rect">
            <a:avLst/>
          </a:prstGeom>
          <a:noFill/>
          <a:ln w="9525">
            <a:noFill/>
            <a:miter lim="800000"/>
            <a:headEnd/>
            <a:tailEnd/>
          </a:ln>
        </p:spPr>
      </p:pic>
      <p:pic>
        <p:nvPicPr>
          <p:cNvPr id="57390" name="Picture 48" descr="http://arnetminer.org/pictures/thumb/490/1225202075157.jpeg"/>
          <p:cNvPicPr>
            <a:picLocks noChangeAspect="1" noChangeArrowheads="1"/>
          </p:cNvPicPr>
          <p:nvPr/>
        </p:nvPicPr>
        <p:blipFill>
          <a:blip r:embed="rId19" cstate="print"/>
          <a:srcRect/>
          <a:stretch>
            <a:fillRect/>
          </a:stretch>
        </p:blipFill>
        <p:spPr bwMode="auto">
          <a:xfrm>
            <a:off x="1857375" y="1341438"/>
            <a:ext cx="476250" cy="352425"/>
          </a:xfrm>
          <a:prstGeom prst="rect">
            <a:avLst/>
          </a:prstGeom>
          <a:noFill/>
          <a:ln w="9525">
            <a:noFill/>
            <a:miter lim="800000"/>
            <a:headEnd/>
            <a:tailEnd/>
          </a:ln>
        </p:spPr>
      </p:pic>
      <p:pic>
        <p:nvPicPr>
          <p:cNvPr id="156674" name="Picture 2" descr="Andrew Ng"/>
          <p:cNvPicPr>
            <a:picLocks noChangeAspect="1" noChangeArrowheads="1"/>
          </p:cNvPicPr>
          <p:nvPr/>
        </p:nvPicPr>
        <p:blipFill>
          <a:blip r:embed="rId20" cstate="print"/>
          <a:srcRect/>
          <a:stretch>
            <a:fillRect/>
          </a:stretch>
        </p:blipFill>
        <p:spPr bwMode="auto">
          <a:xfrm>
            <a:off x="4520952" y="3803329"/>
            <a:ext cx="418888" cy="468000"/>
          </a:xfrm>
          <a:prstGeom prst="rect">
            <a:avLst/>
          </a:prstGeom>
          <a:noFill/>
        </p:spPr>
      </p:pic>
      <p:pic>
        <p:nvPicPr>
          <p:cNvPr id="2" name="Picture 1"/>
          <p:cNvPicPr>
            <a:picLocks noChangeAspect="1"/>
          </p:cNvPicPr>
          <p:nvPr/>
        </p:nvPicPr>
        <p:blipFill rotWithShape="1">
          <a:blip r:embed="rId21"/>
          <a:srcRect l="19129" r="26959"/>
          <a:stretch/>
        </p:blipFill>
        <p:spPr>
          <a:xfrm>
            <a:off x="5025009" y="3792744"/>
            <a:ext cx="483394" cy="478586"/>
          </a:xfrm>
          <a:prstGeom prst="rect">
            <a:avLst/>
          </a:prstGeom>
        </p:spPr>
      </p:pic>
      <p:pic>
        <p:nvPicPr>
          <p:cNvPr id="3" name="Picture 2"/>
          <p:cNvPicPr>
            <a:picLocks noChangeAspect="1"/>
          </p:cNvPicPr>
          <p:nvPr/>
        </p:nvPicPr>
        <p:blipFill rotWithShape="1">
          <a:blip r:embed="rId22"/>
          <a:srcRect t="1" b="29884"/>
          <a:stretch/>
        </p:blipFill>
        <p:spPr>
          <a:xfrm>
            <a:off x="1035273" y="4697716"/>
            <a:ext cx="374441" cy="503999"/>
          </a:xfrm>
          <a:prstGeom prst="rect">
            <a:avLst/>
          </a:prstGeom>
        </p:spPr>
      </p:pic>
      <p:pic>
        <p:nvPicPr>
          <p:cNvPr id="4" name="Picture 3"/>
          <p:cNvPicPr>
            <a:picLocks noChangeAspect="1"/>
          </p:cNvPicPr>
          <p:nvPr/>
        </p:nvPicPr>
        <p:blipFill>
          <a:blip r:embed="rId23"/>
          <a:stretch>
            <a:fillRect/>
          </a:stretch>
        </p:blipFill>
        <p:spPr>
          <a:xfrm>
            <a:off x="4275308" y="2175558"/>
            <a:ext cx="428455" cy="550871"/>
          </a:xfrm>
          <a:prstGeom prst="rect">
            <a:avLst/>
          </a:prstGeom>
        </p:spPr>
      </p:pic>
      <p:pic>
        <p:nvPicPr>
          <p:cNvPr id="6" name="Picture 5"/>
          <p:cNvPicPr>
            <a:picLocks noChangeAspect="1"/>
          </p:cNvPicPr>
          <p:nvPr/>
        </p:nvPicPr>
        <p:blipFill>
          <a:blip r:embed="rId24"/>
          <a:stretch>
            <a:fillRect/>
          </a:stretch>
        </p:blipFill>
        <p:spPr>
          <a:xfrm>
            <a:off x="4778523" y="2049992"/>
            <a:ext cx="390501" cy="586920"/>
          </a:xfrm>
          <a:prstGeom prst="rect">
            <a:avLst/>
          </a:prstGeom>
        </p:spPr>
      </p:pic>
      <p:pic>
        <p:nvPicPr>
          <p:cNvPr id="7" name="Picture 6"/>
          <p:cNvPicPr>
            <a:picLocks noChangeAspect="1"/>
          </p:cNvPicPr>
          <p:nvPr/>
        </p:nvPicPr>
        <p:blipFill>
          <a:blip r:embed="rId25"/>
          <a:stretch>
            <a:fillRect/>
          </a:stretch>
        </p:blipFill>
        <p:spPr>
          <a:xfrm>
            <a:off x="3703630" y="2135190"/>
            <a:ext cx="414905" cy="591239"/>
          </a:xfrm>
          <a:prstGeom prst="rect">
            <a:avLst/>
          </a:prstGeom>
        </p:spPr>
      </p:pic>
      <p:pic>
        <p:nvPicPr>
          <p:cNvPr id="8" name="Picture 7"/>
          <p:cNvPicPr>
            <a:picLocks noChangeAspect="1"/>
          </p:cNvPicPr>
          <p:nvPr/>
        </p:nvPicPr>
        <p:blipFill rotWithShape="1">
          <a:blip r:embed="rId26"/>
          <a:srcRect l="28346" t="8521" r="-6" b="21"/>
          <a:stretch/>
        </p:blipFill>
        <p:spPr>
          <a:xfrm>
            <a:off x="4592960" y="1400969"/>
            <a:ext cx="437131" cy="556789"/>
          </a:xfrm>
          <a:prstGeom prst="rect">
            <a:avLst/>
          </a:prstGeom>
        </p:spPr>
      </p:pic>
      <p:pic>
        <p:nvPicPr>
          <p:cNvPr id="9" name="Picture 8"/>
          <p:cNvPicPr>
            <a:picLocks noChangeAspect="1"/>
          </p:cNvPicPr>
          <p:nvPr/>
        </p:nvPicPr>
        <p:blipFill rotWithShape="1">
          <a:blip r:embed="rId27"/>
          <a:srcRect b="26331"/>
          <a:stretch/>
        </p:blipFill>
        <p:spPr>
          <a:xfrm>
            <a:off x="7955359" y="3573073"/>
            <a:ext cx="454025" cy="503999"/>
          </a:xfrm>
          <a:prstGeom prst="rect">
            <a:avLst/>
          </a:prstGeom>
        </p:spPr>
      </p:pic>
    </p:spTree>
    <p:extLst>
      <p:ext uri="{BB962C8B-B14F-4D97-AF65-F5344CB8AC3E}">
        <p14:creationId xmlns:p14="http://schemas.microsoft.com/office/powerpoint/2010/main" val="7438939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3" name="Oval 15"/>
          <p:cNvSpPr>
            <a:spLocks noChangeArrowheads="1"/>
          </p:cNvSpPr>
          <p:nvPr/>
        </p:nvSpPr>
        <p:spPr bwMode="auto">
          <a:xfrm>
            <a:off x="4292600" y="2743200"/>
            <a:ext cx="2393950" cy="21336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52227" name="Rectangle 2"/>
          <p:cNvSpPr>
            <a:spLocks noGrp="1" noChangeArrowheads="1"/>
          </p:cNvSpPr>
          <p:nvPr>
            <p:ph type="title"/>
          </p:nvPr>
        </p:nvSpPr>
        <p:spPr>
          <a:xfrm>
            <a:off x="344488" y="260350"/>
            <a:ext cx="8843962" cy="762000"/>
          </a:xfrm>
        </p:spPr>
        <p:txBody>
          <a:bodyPr/>
          <a:lstStyle/>
          <a:p>
            <a:r>
              <a:rPr lang="en-US" altLang="zh-CN" smtClean="0"/>
              <a:t>3-Nearest Neighbor</a:t>
            </a:r>
          </a:p>
        </p:txBody>
      </p:sp>
      <p:sp>
        <p:nvSpPr>
          <p:cNvPr id="52228" name="Rectangle 3"/>
          <p:cNvSpPr>
            <a:spLocks noGrp="1" noChangeArrowheads="1"/>
          </p:cNvSpPr>
          <p:nvPr>
            <p:ph type="body" idx="1"/>
          </p:nvPr>
        </p:nvSpPr>
        <p:spPr/>
        <p:txBody>
          <a:bodyPr/>
          <a:lstStyle/>
          <a:p>
            <a:endParaRPr lang="zh-CN" altLang="zh-CN" smtClean="0"/>
          </a:p>
        </p:txBody>
      </p:sp>
      <p:sp>
        <p:nvSpPr>
          <p:cNvPr id="12294" name="Oval 6"/>
          <p:cNvSpPr>
            <a:spLocks noChangeArrowheads="1"/>
          </p:cNvSpPr>
          <p:nvPr/>
        </p:nvSpPr>
        <p:spPr bwMode="auto">
          <a:xfrm>
            <a:off x="3384550" y="3581400"/>
            <a:ext cx="247650" cy="1524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2295" name="Oval 7"/>
          <p:cNvSpPr>
            <a:spLocks noChangeArrowheads="1"/>
          </p:cNvSpPr>
          <p:nvPr/>
        </p:nvSpPr>
        <p:spPr bwMode="auto">
          <a:xfrm>
            <a:off x="5118100" y="3581400"/>
            <a:ext cx="3302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296" name="Oval 8"/>
          <p:cNvSpPr>
            <a:spLocks noChangeArrowheads="1"/>
          </p:cNvSpPr>
          <p:nvPr/>
        </p:nvSpPr>
        <p:spPr bwMode="auto">
          <a:xfrm>
            <a:off x="6438900" y="3962400"/>
            <a:ext cx="24765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297" name="Oval 9"/>
          <p:cNvSpPr>
            <a:spLocks noChangeArrowheads="1"/>
          </p:cNvSpPr>
          <p:nvPr/>
        </p:nvSpPr>
        <p:spPr bwMode="auto">
          <a:xfrm>
            <a:off x="3797300" y="2743200"/>
            <a:ext cx="247650" cy="1524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2298" name="Oval 10"/>
          <p:cNvSpPr>
            <a:spLocks noChangeArrowheads="1"/>
          </p:cNvSpPr>
          <p:nvPr/>
        </p:nvSpPr>
        <p:spPr bwMode="auto">
          <a:xfrm>
            <a:off x="5283200" y="2971800"/>
            <a:ext cx="247650" cy="228600"/>
          </a:xfrm>
          <a:prstGeom prst="ellipse">
            <a:avLst/>
          </a:prstGeom>
          <a:solidFill>
            <a:schemeClr val="tx1"/>
          </a:solidFill>
          <a:ln w="9525">
            <a:solidFill>
              <a:schemeClr val="tx1"/>
            </a:solidFill>
            <a:miter lim="800000"/>
            <a:headEnd/>
            <a:tailEnd/>
          </a:ln>
        </p:spPr>
        <p:txBody>
          <a:bodyPr wrap="none" anchor="ctr"/>
          <a:lstStyle/>
          <a:p>
            <a:endParaRPr lang="zh-CN" altLang="en-US"/>
          </a:p>
        </p:txBody>
      </p:sp>
      <p:sp>
        <p:nvSpPr>
          <p:cNvPr id="12299" name="Oval 11"/>
          <p:cNvSpPr>
            <a:spLocks noChangeArrowheads="1"/>
          </p:cNvSpPr>
          <p:nvPr/>
        </p:nvSpPr>
        <p:spPr bwMode="auto">
          <a:xfrm>
            <a:off x="2311400" y="4495800"/>
            <a:ext cx="24765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300" name="Oval 12"/>
          <p:cNvSpPr>
            <a:spLocks noChangeArrowheads="1"/>
          </p:cNvSpPr>
          <p:nvPr/>
        </p:nvSpPr>
        <p:spPr bwMode="auto">
          <a:xfrm>
            <a:off x="5365750" y="5029200"/>
            <a:ext cx="24765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301" name="Oval 13"/>
          <p:cNvSpPr>
            <a:spLocks noChangeArrowheads="1"/>
          </p:cNvSpPr>
          <p:nvPr/>
        </p:nvSpPr>
        <p:spPr bwMode="auto">
          <a:xfrm>
            <a:off x="3962400" y="4648200"/>
            <a:ext cx="3302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302" name="Oval 14"/>
          <p:cNvSpPr>
            <a:spLocks noChangeArrowheads="1"/>
          </p:cNvSpPr>
          <p:nvPr/>
        </p:nvSpPr>
        <p:spPr bwMode="auto">
          <a:xfrm>
            <a:off x="4375150" y="3886200"/>
            <a:ext cx="3302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4" name="Text Box 25"/>
          <p:cNvSpPr txBox="1">
            <a:spLocks noChangeArrowheads="1"/>
          </p:cNvSpPr>
          <p:nvPr/>
        </p:nvSpPr>
        <p:spPr bwMode="auto">
          <a:xfrm>
            <a:off x="3728864" y="5157192"/>
            <a:ext cx="979755" cy="400110"/>
          </a:xfrm>
          <a:prstGeom prst="rect">
            <a:avLst/>
          </a:prstGeom>
          <a:noFill/>
          <a:ln w="9525">
            <a:noFill/>
            <a:miter lim="800000"/>
            <a:headEnd/>
            <a:tailEnd/>
          </a:ln>
        </p:spPr>
        <p:txBody>
          <a:bodyPr wrap="none">
            <a:spAutoFit/>
          </a:bodyPr>
          <a:lstStyle/>
          <a:p>
            <a:r>
              <a:rPr lang="en-US" altLang="zh-CN" sz="2000">
                <a:latin typeface="Tahoma" pitchFamily="34" charset="0"/>
              </a:rPr>
              <a:t>Class </a:t>
            </a:r>
            <a:r>
              <a:rPr lang="en-US" altLang="zh-CN" sz="2000" smtClean="0">
                <a:latin typeface="Tahoma" pitchFamily="34" charset="0"/>
              </a:rPr>
              <a:t>0</a:t>
            </a:r>
            <a:endParaRPr lang="en-US" altLang="zh-CN" sz="2000">
              <a:latin typeface="Tahoma" pitchFamily="34" charset="0"/>
            </a:endParaRPr>
          </a:p>
        </p:txBody>
      </p:sp>
      <p:sp>
        <p:nvSpPr>
          <p:cNvPr id="15" name="Text Box 25"/>
          <p:cNvSpPr txBox="1">
            <a:spLocks noChangeArrowheads="1"/>
          </p:cNvSpPr>
          <p:nvPr/>
        </p:nvSpPr>
        <p:spPr bwMode="auto">
          <a:xfrm>
            <a:off x="3584848" y="2276872"/>
            <a:ext cx="1165225" cy="400050"/>
          </a:xfrm>
          <a:prstGeom prst="rect">
            <a:avLst/>
          </a:prstGeom>
          <a:noFill/>
          <a:ln w="9525">
            <a:noFill/>
            <a:miter lim="800000"/>
            <a:headEnd/>
            <a:tailEnd/>
          </a:ln>
        </p:spPr>
        <p:txBody>
          <a:bodyPr wrap="none">
            <a:spAutoFit/>
          </a:bodyPr>
          <a:lstStyle/>
          <a:p>
            <a:r>
              <a:rPr lang="en-US" altLang="zh-CN" sz="2000">
                <a:latin typeface="Tahoma" pitchFamily="34" charset="0"/>
              </a:rPr>
              <a:t>Class </a:t>
            </a:r>
            <a:r>
              <a:rPr lang="en-US" altLang="zh-CN" sz="2000" smtClean="0">
                <a:latin typeface="Tahoma" pitchFamily="34" charset="0"/>
              </a:rPr>
              <a:t>+1</a:t>
            </a:r>
            <a:endParaRPr lang="en-US" altLang="zh-CN" sz="2000">
              <a:latin typeface="Tahoma" pitchFamily="34" charset="0"/>
            </a:endParaRPr>
          </a:p>
        </p:txBody>
      </p:sp>
    </p:spTree>
    <p:extLst>
      <p:ext uri="{BB962C8B-B14F-4D97-AF65-F5344CB8AC3E}">
        <p14:creationId xmlns:p14="http://schemas.microsoft.com/office/powerpoint/2010/main" val="1049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22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2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22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2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2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3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3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2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2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3" grpId="0" animBg="1"/>
      <p:bldP spid="12294" grpId="0" animBg="1"/>
      <p:bldP spid="12295" grpId="0" animBg="1"/>
      <p:bldP spid="12296" grpId="0" animBg="1"/>
      <p:bldP spid="12297" grpId="0" animBg="1"/>
      <p:bldP spid="12298" grpId="0" animBg="1"/>
      <p:bldP spid="12299" grpId="0" animBg="1"/>
      <p:bldP spid="12300" grpId="0" animBg="1"/>
      <p:bldP spid="12301" grpId="0" animBg="1"/>
      <p:bldP spid="1230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523875" y="3000375"/>
            <a:ext cx="8420100" cy="1285875"/>
          </a:xfrm>
        </p:spPr>
        <p:txBody>
          <a:bodyPr/>
          <a:lstStyle/>
          <a:p>
            <a:r>
              <a:rPr lang="en-US" altLang="zh-CN" smtClean="0"/>
              <a:t>Thanks!</a:t>
            </a:r>
          </a:p>
        </p:txBody>
      </p:sp>
      <p:sp>
        <p:nvSpPr>
          <p:cNvPr id="58371" name="Rectangle 3"/>
          <p:cNvSpPr>
            <a:spLocks noGrp="1" noChangeArrowheads="1"/>
          </p:cNvSpPr>
          <p:nvPr>
            <p:ph type="subTitle" idx="1"/>
          </p:nvPr>
        </p:nvSpPr>
        <p:spPr>
          <a:xfrm>
            <a:off x="2452688" y="4171950"/>
            <a:ext cx="6551612" cy="1509713"/>
          </a:xfrm>
        </p:spPr>
        <p:txBody>
          <a:bodyPr/>
          <a:lstStyle/>
          <a:p>
            <a:pPr algn="l"/>
            <a:r>
              <a:rPr lang="en-US" altLang="zh-CN" sz="2000" dirty="0" err="1" smtClean="0"/>
              <a:t>Jie</a:t>
            </a:r>
            <a:r>
              <a:rPr lang="en-US" altLang="zh-CN" sz="2000" dirty="0" smtClean="0"/>
              <a:t> Tang, DCST</a:t>
            </a:r>
          </a:p>
          <a:p>
            <a:pPr algn="l"/>
            <a:r>
              <a:rPr lang="en-US" altLang="zh-CN" sz="2000" dirty="0" smtClean="0">
                <a:hlinkClick r:id="rId2"/>
              </a:rPr>
              <a:t>http://keg.cs.tsinghua.edu.cn/jietang/</a:t>
            </a:r>
            <a:endParaRPr lang="en-US" altLang="zh-CN" sz="2000" dirty="0" smtClean="0"/>
          </a:p>
          <a:p>
            <a:pPr algn="l" eaLnBrk="1" hangingPunct="1"/>
            <a:r>
              <a:rPr lang="en-US" altLang="zh-CN" sz="2000" smtClean="0">
                <a:hlinkClick r:id="rId3"/>
              </a:rPr>
              <a:t>http://</a:t>
            </a:r>
            <a:r>
              <a:rPr lang="en-US" altLang="zh-CN" sz="2000">
                <a:hlinkClick r:id="rId3"/>
              </a:rPr>
              <a:t>a</a:t>
            </a:r>
            <a:r>
              <a:rPr lang="en-US" altLang="zh-CN" sz="2000" smtClean="0">
                <a:hlinkClick r:id="rId3"/>
              </a:rPr>
              <a:t>miner.org</a:t>
            </a:r>
            <a:endParaRPr lang="en-US" altLang="zh-CN" sz="2000" dirty="0" smtClean="0"/>
          </a:p>
          <a:p>
            <a:pPr algn="l" eaLnBrk="1" hangingPunct="1"/>
            <a:r>
              <a:rPr lang="en-US" altLang="zh-CN" sz="2000" dirty="0" smtClean="0"/>
              <a:t>Email: </a:t>
            </a:r>
            <a:r>
              <a:rPr lang="en-US" altLang="zh-CN" sz="2000" dirty="0" smtClean="0">
                <a:hlinkClick r:id="rId4"/>
              </a:rPr>
              <a:t>jietang@tsinghua.edu.cn</a:t>
            </a:r>
            <a:endParaRPr lang="en-US" altLang="zh-CN" sz="2000" dirty="0" smtClean="0"/>
          </a:p>
          <a:p>
            <a:endParaRPr lang="en-US" altLang="zh-CN" sz="2000"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28545"/>
            <a:ext cx="8915400" cy="545737"/>
          </a:xfrm>
        </p:spPr>
        <p:txBody>
          <a:bodyPr>
            <a:noAutofit/>
          </a:bodyPr>
          <a:lstStyle/>
          <a:p>
            <a:r>
              <a:rPr lang="en-US" altLang="zh-CN" smtClean="0"/>
              <a:t>Properties</a:t>
            </a:r>
            <a:endParaRPr lang="en-US" altLang="zh-CN" dirty="0"/>
          </a:p>
        </p:txBody>
      </p:sp>
      <p:pic>
        <p:nvPicPr>
          <p:cNvPr id="4" name="Picture 3"/>
          <p:cNvPicPr>
            <a:picLocks noChangeAspect="1"/>
          </p:cNvPicPr>
          <p:nvPr/>
        </p:nvPicPr>
        <p:blipFill>
          <a:blip r:embed="rId2" cstate="print"/>
          <a:stretch>
            <a:fillRect/>
          </a:stretch>
        </p:blipFill>
        <p:spPr>
          <a:xfrm>
            <a:off x="3240645" y="1229868"/>
            <a:ext cx="3508375" cy="2895600"/>
          </a:xfrm>
          <a:prstGeom prst="rect">
            <a:avLst/>
          </a:prstGeom>
        </p:spPr>
      </p:pic>
      <p:sp>
        <p:nvSpPr>
          <p:cNvPr id="5" name="Rectangle 4"/>
          <p:cNvSpPr/>
          <p:nvPr/>
        </p:nvSpPr>
        <p:spPr>
          <a:xfrm>
            <a:off x="1100709" y="4181659"/>
            <a:ext cx="7860195" cy="1754327"/>
          </a:xfrm>
          <a:prstGeom prst="rect">
            <a:avLst/>
          </a:prstGeom>
        </p:spPr>
        <p:txBody>
          <a:bodyPr wrap="square">
            <a:spAutoFit/>
          </a:bodyPr>
          <a:lstStyle/>
          <a:p>
            <a:r>
              <a:rPr lang="en-US" dirty="0" smtClean="0"/>
              <a:t>The </a:t>
            </a:r>
            <a:r>
              <a:rPr lang="en-US" dirty="0"/>
              <a:t>test sample (green circle) should be classified either to the first class of blue squares or to the second class of red triangles. </a:t>
            </a:r>
            <a:endParaRPr lang="en-US" dirty="0" smtClean="0"/>
          </a:p>
          <a:p>
            <a:pPr marL="285750" indent="-285750">
              <a:buFont typeface="Arial"/>
              <a:buChar char="•"/>
            </a:pPr>
            <a:r>
              <a:rPr lang="en-US" dirty="0" smtClean="0"/>
              <a:t>If </a:t>
            </a:r>
            <a:r>
              <a:rPr lang="en-US" dirty="0"/>
              <a:t>k = 3 (solid line circle) it is </a:t>
            </a:r>
            <a:r>
              <a:rPr lang="en-US" dirty="0">
                <a:solidFill>
                  <a:srgbClr val="0000FF"/>
                </a:solidFill>
              </a:rPr>
              <a:t>assigned to the second class </a:t>
            </a:r>
            <a:r>
              <a:rPr lang="en-US" dirty="0"/>
              <a:t>because there are 2 triangles and only 1 square inside the inner circle. </a:t>
            </a:r>
            <a:endParaRPr lang="en-US" dirty="0" smtClean="0"/>
          </a:p>
          <a:p>
            <a:pPr marL="285750" indent="-285750">
              <a:buFont typeface="Arial"/>
              <a:buChar char="•"/>
            </a:pPr>
            <a:r>
              <a:rPr lang="en-US" dirty="0" smtClean="0"/>
              <a:t>If </a:t>
            </a:r>
            <a:r>
              <a:rPr lang="en-US" dirty="0"/>
              <a:t>k = 5 (dashed line circle) it is </a:t>
            </a:r>
            <a:r>
              <a:rPr lang="en-US" dirty="0">
                <a:solidFill>
                  <a:srgbClr val="0000FF"/>
                </a:solidFill>
              </a:rPr>
              <a:t>assigned to the first class </a:t>
            </a:r>
            <a:r>
              <a:rPr lang="en-US" dirty="0"/>
              <a:t>(3 squares vs. 2 triangles inside the outer circle).</a:t>
            </a:r>
          </a:p>
        </p:txBody>
      </p:sp>
      <p:grpSp>
        <p:nvGrpSpPr>
          <p:cNvPr id="3" name="Group 11"/>
          <p:cNvGrpSpPr/>
          <p:nvPr/>
        </p:nvGrpSpPr>
        <p:grpSpPr>
          <a:xfrm>
            <a:off x="1100709" y="1403906"/>
            <a:ext cx="1957142" cy="721578"/>
            <a:chOff x="295022" y="527341"/>
            <a:chExt cx="1806593" cy="721578"/>
          </a:xfrm>
        </p:grpSpPr>
        <p:pic>
          <p:nvPicPr>
            <p:cNvPr id="7" name="Picture 6"/>
            <p:cNvPicPr>
              <a:picLocks noChangeAspect="1"/>
            </p:cNvPicPr>
            <p:nvPr/>
          </p:nvPicPr>
          <p:blipFill>
            <a:blip r:embed="rId3" cstate="print"/>
            <a:stretch>
              <a:fillRect/>
            </a:stretch>
          </p:blipFill>
          <p:spPr>
            <a:xfrm>
              <a:off x="317500" y="639721"/>
              <a:ext cx="279400" cy="228600"/>
            </a:xfrm>
            <a:prstGeom prst="rect">
              <a:avLst/>
            </a:prstGeom>
          </p:spPr>
        </p:pic>
        <p:pic>
          <p:nvPicPr>
            <p:cNvPr id="8" name="Picture 7"/>
            <p:cNvPicPr>
              <a:picLocks noChangeAspect="1"/>
            </p:cNvPicPr>
            <p:nvPr/>
          </p:nvPicPr>
          <p:blipFill>
            <a:blip r:embed="rId4" cstate="print"/>
            <a:stretch>
              <a:fillRect/>
            </a:stretch>
          </p:blipFill>
          <p:spPr>
            <a:xfrm>
              <a:off x="295022" y="947015"/>
              <a:ext cx="304800" cy="279400"/>
            </a:xfrm>
            <a:prstGeom prst="rect">
              <a:avLst/>
            </a:prstGeom>
          </p:spPr>
        </p:pic>
        <p:sp>
          <p:nvSpPr>
            <p:cNvPr id="9" name="TextBox 8"/>
            <p:cNvSpPr txBox="1"/>
            <p:nvPr/>
          </p:nvSpPr>
          <p:spPr>
            <a:xfrm>
              <a:off x="629358" y="527341"/>
              <a:ext cx="1281200" cy="369332"/>
            </a:xfrm>
            <a:prstGeom prst="rect">
              <a:avLst/>
            </a:prstGeom>
            <a:noFill/>
          </p:spPr>
          <p:txBody>
            <a:bodyPr wrap="square" rtlCol="0">
              <a:spAutoFit/>
            </a:bodyPr>
            <a:lstStyle/>
            <a:p>
              <a:r>
                <a:rPr lang="en-US" dirty="0" smtClean="0">
                  <a:solidFill>
                    <a:srgbClr val="660066"/>
                  </a:solidFill>
                </a:rPr>
                <a:t>First Class</a:t>
              </a:r>
              <a:endParaRPr lang="en-US" dirty="0">
                <a:solidFill>
                  <a:srgbClr val="660066"/>
                </a:solidFill>
              </a:endParaRPr>
            </a:p>
          </p:txBody>
        </p:sp>
        <p:sp>
          <p:nvSpPr>
            <p:cNvPr id="10" name="TextBox 9"/>
            <p:cNvSpPr txBox="1"/>
            <p:nvPr/>
          </p:nvSpPr>
          <p:spPr>
            <a:xfrm>
              <a:off x="613172" y="879587"/>
              <a:ext cx="1488443" cy="369332"/>
            </a:xfrm>
            <a:prstGeom prst="rect">
              <a:avLst/>
            </a:prstGeom>
            <a:noFill/>
          </p:spPr>
          <p:txBody>
            <a:bodyPr wrap="square" rtlCol="0">
              <a:spAutoFit/>
            </a:bodyPr>
            <a:lstStyle/>
            <a:p>
              <a:r>
                <a:rPr lang="en-US" dirty="0" smtClean="0">
                  <a:solidFill>
                    <a:srgbClr val="660066"/>
                  </a:solidFill>
                </a:rPr>
                <a:t>Second Class</a:t>
              </a:r>
              <a:endParaRPr lang="en-US" dirty="0">
                <a:solidFill>
                  <a:srgbClr val="660066"/>
                </a:solidFill>
              </a:endParaRPr>
            </a:p>
          </p:txBody>
        </p:sp>
        <p:sp>
          <p:nvSpPr>
            <p:cNvPr id="11" name="Rectangle 10"/>
            <p:cNvSpPr/>
            <p:nvPr/>
          </p:nvSpPr>
          <p:spPr>
            <a:xfrm>
              <a:off x="306261" y="606007"/>
              <a:ext cx="1682970" cy="60919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92721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smtClean="0"/>
              <a:t>Another </a:t>
            </a:r>
            <a:r>
              <a:rPr lang="en-US" dirty="0" smtClean="0"/>
              <a:t>example—Decision Tree</a:t>
            </a:r>
            <a:endParaRPr lang="en-US" dirty="0"/>
          </a:p>
        </p:txBody>
      </p:sp>
    </p:spTree>
    <p:extLst>
      <p:ext uri="{BB962C8B-B14F-4D97-AF65-F5344CB8AC3E}">
        <p14:creationId xmlns:p14="http://schemas.microsoft.com/office/powerpoint/2010/main" val="121709932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r}&#10;&amp; $M = 0$ &amp; $M = 1$ &amp; $M = 3$ &amp; $M = 9$ \\ \hline &#10;$w_{ 0}^{\star}$ &amp;        0.19  &amp;       0.82  &amp;       0.31  &amp;       0.35 \\&#10;$w_{ 1}^{\star}$ &amp;    &amp;      -1.27  &amp;       7.99  &amp;     232.37 \\&#10;$w_{ 2}^{\star}$ &amp;    &amp;   &amp;     -25.43  &amp;   -5321.83 \\&#10;$w_{ 3}^{\star}$ &amp;    &amp;   &amp;      17.37  &amp;   48568.31 \\&#10;$w_{ 4}^{\star}$ &amp;    &amp;   &amp;   &amp; -231639.30 \\&#10;$w_{ 5}^{\star}$ &amp;    &amp;   &amp;   &amp;  640042.26 \\&#10;$w_{ 6}^{\star}$ &amp;    &amp;   &amp;   &amp; -1061800.52 \\&#10;$w_{ 7}^{\star}$ &amp;    &amp;   &amp;   &amp; 1042400.18 \\&#10;$w_{ 8}^{\star}$ &amp;    &amp;   &amp;   &amp; -557682.99 \\&#10;$w_{ 9}^{\star}$ &amp;    &amp;   &amp;   &amp;  125201.43 \\&#10;\end{tabular}&#10;\end{document}&#10;"/>
  <p:tag name="FILENAME" val="TP_tmp"/>
  <p:tag name="FORMAT" val="png256"/>
  <p:tag name="RES" val="600"/>
  <p:tag name="BLEND" val="0"/>
  <p:tag name="TRANSPARENT" val="1"/>
  <p:tag name="TBUG" val="0"/>
  <p:tag name="ALLOWFS" val="0"/>
  <p:tag name="ORIGWIDTH" val="211"/>
  <p:tag name="PICTUREFILESIZE" val="2751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 15&#10;\]&#10;\end{document}&#10;"/>
  <p:tag name="FILENAME" val="TP_tmp"/>
  <p:tag name="FORMAT" val="png256"/>
  <p:tag name="RES" val="600"/>
  <p:tag name="BLEND" val="0"/>
  <p:tag name="TRANSPARENT" val="1"/>
  <p:tag name="TBUG" val="0"/>
  <p:tag name="ALLOWFS" val="0"/>
  <p:tag name="ORIGWIDTH" val="33"/>
  <p:tag name="PICTUREFILESIZE" val="156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N = 100&#10;\]&#10;\end{document}&#10;"/>
  <p:tag name="FILENAME" val="TP_tmp"/>
  <p:tag name="FORMAT" val="png256"/>
  <p:tag name="RES" val="600"/>
  <p:tag name="BLEND" val="0"/>
  <p:tag name="TRANSPARENT" val="1"/>
  <p:tag name="TBUG" val="0"/>
  <p:tag name="ALLOWFS" val="0"/>
  <p:tag name="ORIGWIDTH" val="38"/>
  <p:tag name="PICTUREFILESIZE" val="157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lambda = -18&#10;\]&#10;\end{document}&#10;"/>
  <p:tag name="FILENAME" val="TP_tmp"/>
  <p:tag name="FORMAT" val="png256"/>
  <p:tag name="RES" val="600"/>
  <p:tag name="BLEND" val="0"/>
  <p:tag name="TRANSPARENT" val="1"/>
  <p:tag name="TBUG" val="0"/>
  <p:tag name="ALLOWFS" val="0"/>
  <p:tag name="ORIGWIDTH" val="47"/>
  <p:tag name="PICTUREFILESIZE" val="165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lambda = 0&#10;\]&#10;\end{document}&#10;"/>
  <p:tag name="FILENAME" val="TP_tmp"/>
  <p:tag name="FORMAT" val="png256"/>
  <p:tag name="RES" val="600"/>
  <p:tag name="BLEND" val="0"/>
  <p:tag name="TRANSPARENT" val="1"/>
  <p:tag name="TBUG" val="0"/>
  <p:tag name="ALLOWFS" val="0"/>
  <p:tag name="ORIGWIDTH" val="35"/>
  <p:tag name="PICTUREFILESIZE" val="14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ln \lambda&#10;\]&#10;\end{document}&#10;"/>
  <p:tag name="FILENAME" val="TP_tmp"/>
  <p:tag name="FORMAT" val="png256"/>
  <p:tag name="RES" val="600"/>
  <p:tag name="BLEND" val="0"/>
  <p:tag name="TRANSPARENT" val="1"/>
  <p:tag name="TBUG" val="0"/>
  <p:tag name="ALLOWFS" val="0"/>
  <p:tag name="ORIGWIDTH" val="16"/>
  <p:tag name="PICTUREFILESIZE" val="123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10;E_{\rm RMS}&#10;\]&#10;\end{document}&#10;"/>
  <p:tag name="FILENAME" val="TP_tmp"/>
  <p:tag name="FORMAT" val="png256"/>
  <p:tag name="RES" val="600"/>
  <p:tag name="BLEND" val="0"/>
  <p:tag name="TRANSPARENT" val="1"/>
  <p:tag name="TBUG" val="0"/>
  <p:tag name="ALLOWFS" val="0"/>
  <p:tag name="ORIGWIDTH" val="25"/>
  <p:tag name="PICTUREFILESIZE" val="163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book}&#10;\pagestyle{empty}&#10;\input{C:/Users/markussv/depots/CMBBOOK/latex/prml-utils}&#10;\begin{document}&#10;\begin{tabular}{l|rrr}&#10;&amp; $\ln \lambda = - \infty$ &amp; $\ln \lambda = -18$ &amp; $\ln \lambda = 0$ \\ \hline &#10;$w_{ 0}^{\star}$ &amp;        0.35  &amp;       0.35  &amp;       0.13 \\&#10;$w_{ 1}^{\star}$ &amp;      232.37  &amp;       4.74  &amp;      -0.05 \\&#10;$w_{ 2}^{\star}$ &amp;    -5321.83  &amp;      -0.77  &amp;      -0.06 \\&#10;$w_{ 3}^{\star}$ &amp;    48568.31  &amp;     -31.97  &amp;      -0.05 \\&#10;$w_{ 4}^{\star}$ &amp;  -231639.30  &amp;      -3.89  &amp;      -0.03 \\&#10;$w_{ 5}^{\star}$ &amp;   640042.26  &amp;      55.28  &amp;      -0.02 \\&#10;$w_{ 6}^{\star}$ &amp;  -1061800.52  &amp;      41.32  &amp;      -0.01 \\&#10;$w_{ 7}^{\star}$ &amp;  1042400.18  &amp;     -45.95  &amp;      -0.00 \\&#10;$w_{ 8}^{\star}$ &amp;  -557682.99  &amp;     -91.53  &amp;       0.00 \\&#10;$w_{ 9}^{\star}$ &amp;   125201.43  &amp;      72.68  &amp;       0.01 \\&#10;\end{tabular}&#10;\end{document}&#10;"/>
  <p:tag name="FILENAME" val="TP_tmp"/>
  <p:tag name="FORMAT" val="png256"/>
  <p:tag name="RES" val="600"/>
  <p:tag name="BLEND" val="0"/>
  <p:tag name="TRANSPARENT" val="1"/>
  <p:tag name="TBUG" val="0"/>
  <p:tag name="ALLOWFS" val="0"/>
  <p:tag name="ORIGWIDTH" val="193"/>
  <p:tag name="PICTUREFILESIZE" val="33090"/>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13639</TotalTime>
  <Words>3145</Words>
  <Application>Microsoft Macintosh PowerPoint</Application>
  <PresentationFormat>A4 Paper (210x297 mm)</PresentationFormat>
  <Paragraphs>554</Paragraphs>
  <Slides>70</Slides>
  <Notes>27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70</vt:i4>
      </vt:variant>
    </vt:vector>
  </HeadingPairs>
  <TitlesOfParts>
    <vt:vector size="87" baseType="lpstr">
      <vt:lpstr>cmmi10</vt:lpstr>
      <vt:lpstr>HYGungSo-Bold</vt:lpstr>
      <vt:lpstr>Marlett</vt:lpstr>
      <vt:lpstr>MS PGothic</vt:lpstr>
      <vt:lpstr>PMingLiU</vt:lpstr>
      <vt:lpstr>Symbol</vt:lpstr>
      <vt:lpstr>Tahoma</vt:lpstr>
      <vt:lpstr>Times New Roman</vt:lpstr>
      <vt:lpstr>Wingdings</vt:lpstr>
      <vt:lpstr>Wingdings 2</vt:lpstr>
      <vt:lpstr>宋体</vt:lpstr>
      <vt:lpstr>隶书</vt:lpstr>
      <vt:lpstr>Arial</vt:lpstr>
      <vt:lpstr>Default Design</vt:lpstr>
      <vt:lpstr>Worksheet</vt:lpstr>
      <vt:lpstr>Equation</vt:lpstr>
      <vt:lpstr>BMP 图象</vt:lpstr>
      <vt:lpstr>ML Algorithm Review</vt:lpstr>
      <vt:lpstr>The State of Machine Learning</vt:lpstr>
      <vt:lpstr>Basic ML Algorithm Review</vt:lpstr>
      <vt:lpstr>The first example—KNN</vt:lpstr>
      <vt:lpstr>K-Nearest Neighbor Learning</vt:lpstr>
      <vt:lpstr>1-Nearest Neighbor</vt:lpstr>
      <vt:lpstr>3-Nearest Neighbor</vt:lpstr>
      <vt:lpstr>Properties</vt:lpstr>
      <vt:lpstr>Another example—Decision Tree</vt:lpstr>
      <vt:lpstr>Training Dataset</vt:lpstr>
      <vt:lpstr>Output: A Decision Tree for “buys_computer”</vt:lpstr>
      <vt:lpstr>Algorithm for Decision Tree Induction</vt:lpstr>
      <vt:lpstr>PowerPoint Presentation</vt:lpstr>
      <vt:lpstr>Attribute Selection by Information Gain Computation</vt:lpstr>
      <vt:lpstr>Extracting Classification Rules from Trees</vt:lpstr>
      <vt:lpstr>Evaluation—Supervised Learning</vt:lpstr>
      <vt:lpstr>Supervised Learning</vt:lpstr>
      <vt:lpstr>Evaluation</vt:lpstr>
      <vt:lpstr>Evaluation Techniques</vt:lpstr>
      <vt:lpstr>PowerPoint Presentation</vt:lpstr>
      <vt:lpstr>A general case</vt:lpstr>
      <vt:lpstr>Polynomial Curve Fitting</vt:lpstr>
      <vt:lpstr>Least Squares Loss Function</vt:lpstr>
      <vt:lpstr>Learning by Gradient Descent </vt:lpstr>
      <vt:lpstr>Learning by Gradient Descent (cont.)</vt:lpstr>
      <vt:lpstr>0th Order Polynomial</vt:lpstr>
      <vt:lpstr>1st Order Polynomial</vt:lpstr>
      <vt:lpstr>3rd Order Polynomial</vt:lpstr>
      <vt:lpstr>9th Order Polynomial</vt:lpstr>
      <vt:lpstr>Over-fitting</vt:lpstr>
      <vt:lpstr>Polynomial Coefficients   </vt:lpstr>
      <vt:lpstr>Solution 1: Increasing Data Volume </vt:lpstr>
      <vt:lpstr>Data Set Size </vt:lpstr>
      <vt:lpstr>Solution 2: Regularization</vt:lpstr>
      <vt:lpstr>Regularization </vt:lpstr>
      <vt:lpstr>Regularization </vt:lpstr>
      <vt:lpstr>Regularization:         vs. </vt:lpstr>
      <vt:lpstr>Polynomial Coefficients   </vt:lpstr>
      <vt:lpstr>Classification—Perceptron</vt:lpstr>
      <vt:lpstr>Perceptron—a linear model</vt:lpstr>
      <vt:lpstr>Rosenblatt’s Perceptron</vt:lpstr>
      <vt:lpstr>Perceptron: property on update</vt:lpstr>
      <vt:lpstr>Rosenblatt’s Algorithm</vt:lpstr>
      <vt:lpstr>Update by minimizing LMS</vt:lpstr>
      <vt:lpstr>Classification—Logistic Regression</vt:lpstr>
      <vt:lpstr>Logistic Regression</vt:lpstr>
      <vt:lpstr>Maximum Likelihood Estimation</vt:lpstr>
      <vt:lpstr>Classification—Bayesian Classification</vt:lpstr>
      <vt:lpstr>Bayesian Theorem</vt:lpstr>
      <vt:lpstr>Naïve Bayes Classifier </vt:lpstr>
      <vt:lpstr>Training dataset</vt:lpstr>
      <vt:lpstr>Naïve Bayesian Classifier:  An Example</vt:lpstr>
      <vt:lpstr>Naïve Bayesian Classifier: Comments</vt:lpstr>
      <vt:lpstr>Classification—Neural Network</vt:lpstr>
      <vt:lpstr>A  Neuron (= a perceptron)</vt:lpstr>
      <vt:lpstr>Multi layer Neural Network</vt:lpstr>
      <vt:lpstr>Network Training</vt:lpstr>
      <vt:lpstr>Back Propagation</vt:lpstr>
      <vt:lpstr>Back Propagation</vt:lpstr>
      <vt:lpstr>PowerPoint Presentation</vt:lpstr>
      <vt:lpstr>PowerPoint Presentation</vt:lpstr>
      <vt:lpstr>PowerPoint Presentation</vt:lpstr>
      <vt:lpstr>PowerPoint Presentation</vt:lpstr>
      <vt:lpstr>Other ML Scenarios</vt:lpstr>
      <vt:lpstr>Clustering</vt:lpstr>
      <vt:lpstr>Active Learning</vt:lpstr>
      <vt:lpstr>Transfer Learning</vt:lpstr>
      <vt:lpstr>Summary</vt:lpstr>
      <vt:lpstr>The State of Machine Learning</vt:lpstr>
      <vt:lpstr>Thanks!</vt:lpstr>
    </vt:vector>
  </TitlesOfParts>
  <Company>Tsinghua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 and Information Integration</dc:title>
  <dc:creator>Jie Tang</dc:creator>
  <cp:lastModifiedBy>markwa2725</cp:lastModifiedBy>
  <cp:revision>910</cp:revision>
  <dcterms:created xsi:type="dcterms:W3CDTF">2006-10-23T13:46:31Z</dcterms:created>
  <dcterms:modified xsi:type="dcterms:W3CDTF">2016-07-21T00:26:51Z</dcterms:modified>
</cp:coreProperties>
</file>